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296" r:id="rId2"/>
    <p:sldId id="489" r:id="rId3"/>
    <p:sldId id="257" r:id="rId4"/>
    <p:sldId id="259" r:id="rId5"/>
    <p:sldId id="498" r:id="rId6"/>
    <p:sldId id="490" r:id="rId7"/>
    <p:sldId id="258" r:id="rId8"/>
    <p:sldId id="2291" r:id="rId9"/>
    <p:sldId id="260" r:id="rId10"/>
    <p:sldId id="2311" r:id="rId11"/>
    <p:sldId id="272" r:id="rId12"/>
    <p:sldId id="270" r:id="rId13"/>
    <p:sldId id="273" r:id="rId14"/>
    <p:sldId id="2313" r:id="rId15"/>
    <p:sldId id="256" r:id="rId16"/>
    <p:sldId id="2315" r:id="rId17"/>
    <p:sldId id="2316" r:id="rId18"/>
    <p:sldId id="2317" r:id="rId19"/>
    <p:sldId id="2318" r:id="rId20"/>
    <p:sldId id="261" r:id="rId21"/>
    <p:sldId id="262" r:id="rId22"/>
    <p:sldId id="263" r:id="rId23"/>
    <p:sldId id="264" r:id="rId24"/>
    <p:sldId id="265" r:id="rId25"/>
    <p:sldId id="2314" r:id="rId26"/>
  </p:sldIdLst>
  <p:sldSz cx="12192000" cy="6858000"/>
  <p:notesSz cx="12192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34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823BE-0756-4C13-869B-2DC43D3EFB43}" type="datetimeFigureOut">
              <a:rPr lang="ko-KR" altLang="en-US" smtClean="0"/>
              <a:t>2026-07-05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F6112-F983-426C-8A03-4A7EB6733B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0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706658-1216-4EF9-94D6-DC494206B86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1691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706658-1216-4EF9-94D6-DC494206B86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272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에스코어 드림 5 Medium"/>
                <a:cs typeface="에스코어 드림 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637020"/>
          </a:xfrm>
          <a:custGeom>
            <a:avLst/>
            <a:gdLst/>
            <a:ahLst/>
            <a:cxnLst/>
            <a:rect l="l" t="t" r="r" b="b"/>
            <a:pathLst>
              <a:path w="12192000" h="6637020">
                <a:moveTo>
                  <a:pt x="0" y="6636575"/>
                </a:moveTo>
                <a:lnTo>
                  <a:pt x="12191952" y="6636575"/>
                </a:lnTo>
                <a:lnTo>
                  <a:pt x="12191952" y="0"/>
                </a:lnTo>
                <a:lnTo>
                  <a:pt x="0" y="0"/>
                </a:lnTo>
                <a:lnTo>
                  <a:pt x="0" y="66365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7743" y="404698"/>
            <a:ext cx="392887" cy="45534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52042" y="404698"/>
            <a:ext cx="78740" cy="455930"/>
          </a:xfrm>
          <a:custGeom>
            <a:avLst/>
            <a:gdLst/>
            <a:ahLst/>
            <a:cxnLst/>
            <a:rect l="l" t="t" r="r" b="b"/>
            <a:pathLst>
              <a:path w="78740" h="455930">
                <a:moveTo>
                  <a:pt x="78576" y="0"/>
                </a:moveTo>
                <a:lnTo>
                  <a:pt x="0" y="0"/>
                </a:lnTo>
                <a:lnTo>
                  <a:pt x="0" y="455345"/>
                </a:lnTo>
                <a:lnTo>
                  <a:pt x="78576" y="455345"/>
                </a:lnTo>
                <a:lnTo>
                  <a:pt x="78576" y="0"/>
                </a:lnTo>
                <a:close/>
              </a:path>
            </a:pathLst>
          </a:custGeom>
          <a:solidFill>
            <a:srgbClr val="006CD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443" y="951188"/>
            <a:ext cx="5220081" cy="11853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1147" y="136499"/>
            <a:ext cx="1619377" cy="46357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7447" y="474218"/>
            <a:ext cx="1379156" cy="31318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67635" y="466470"/>
            <a:ext cx="664082" cy="32626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73196" y="477773"/>
            <a:ext cx="669036" cy="31318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에스코어 드림 5 Medium"/>
                <a:cs typeface="에스코어 드림 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6186" y="1936292"/>
            <a:ext cx="4952365" cy="3926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487C"/>
                </a:solidFill>
                <a:latin typeface="KoPub돋움체 Bold"/>
                <a:cs typeface="KoPub돋움체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에스코어 드림 5 Medium"/>
                <a:cs typeface="에스코어 드림 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071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61">
          <p15:clr>
            <a:srgbClr val="FBAE40"/>
          </p15:clr>
        </p15:guide>
        <p15:guide id="3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62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637020"/>
          </a:xfrm>
          <a:custGeom>
            <a:avLst/>
            <a:gdLst/>
            <a:ahLst/>
            <a:cxnLst/>
            <a:rect l="l" t="t" r="r" b="b"/>
            <a:pathLst>
              <a:path w="12192000" h="6637020">
                <a:moveTo>
                  <a:pt x="0" y="6636575"/>
                </a:moveTo>
                <a:lnTo>
                  <a:pt x="12191952" y="6636575"/>
                </a:lnTo>
                <a:lnTo>
                  <a:pt x="12191952" y="0"/>
                </a:lnTo>
                <a:lnTo>
                  <a:pt x="0" y="0"/>
                </a:lnTo>
                <a:lnTo>
                  <a:pt x="0" y="66365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7743" y="404698"/>
            <a:ext cx="392887" cy="45534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52042" y="404698"/>
            <a:ext cx="78740" cy="455930"/>
          </a:xfrm>
          <a:custGeom>
            <a:avLst/>
            <a:gdLst/>
            <a:ahLst/>
            <a:cxnLst/>
            <a:rect l="l" t="t" r="r" b="b"/>
            <a:pathLst>
              <a:path w="78740" h="455930">
                <a:moveTo>
                  <a:pt x="78576" y="0"/>
                </a:moveTo>
                <a:lnTo>
                  <a:pt x="0" y="0"/>
                </a:lnTo>
                <a:lnTo>
                  <a:pt x="0" y="455345"/>
                </a:lnTo>
                <a:lnTo>
                  <a:pt x="78576" y="455345"/>
                </a:lnTo>
                <a:lnTo>
                  <a:pt x="78576" y="0"/>
                </a:lnTo>
                <a:close/>
              </a:path>
            </a:pathLst>
          </a:custGeom>
          <a:solidFill>
            <a:srgbClr val="006CD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443" y="951188"/>
            <a:ext cx="5220081" cy="11853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201147" y="136499"/>
            <a:ext cx="1619377" cy="4635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0505" y="365886"/>
            <a:ext cx="4530988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에스코어 드림 5 Medium"/>
                <a:cs typeface="에스코어 드림 5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6712" y="1218247"/>
            <a:ext cx="11463655" cy="4503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021" y="6633711"/>
            <a:ext cx="1327785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FEBF8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5242" y="6640596"/>
            <a:ext cx="284479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chemeClr val="bg1"/>
                </a:solidFill>
                <a:latin typeface="Eras Demi ITC"/>
                <a:cs typeface="Eras Demi ITC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5.05108" TargetMode="External"/><Relationship Id="rId13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hyperlink" Target="https://arxiv.org/abs/2504.18875" TargetMode="External"/><Relationship Id="rId12" Type="http://schemas.openxmlformats.org/officeDocument/2006/relationships/image" Target="../media/image2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tateof.ai/" TargetMode="External"/><Relationship Id="rId11" Type="http://schemas.openxmlformats.org/officeDocument/2006/relationships/image" Target="../media/image25.png"/><Relationship Id="rId5" Type="http://schemas.openxmlformats.org/officeDocument/2006/relationships/hyperlink" Target="https://hai.stanford.edu/ai-index/2025-ai-index-report" TargetMode="External"/><Relationship Id="rId10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56E9-6B4B-2859-2483-33FD96CE3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76FD37A-143F-9258-B30F-5B5971A67B23}"/>
              </a:ext>
            </a:extLst>
          </p:cNvPr>
          <p:cNvSpPr/>
          <p:nvPr/>
        </p:nvSpPr>
        <p:spPr>
          <a:xfrm>
            <a:off x="5235449" y="421554"/>
            <a:ext cx="6251110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742950" indent="-742950" latinLnBrk="0">
              <a:lnSpc>
                <a:spcPct val="90000"/>
              </a:lnSpc>
              <a:spcBef>
                <a:spcPct val="0"/>
              </a:spcBef>
              <a:spcAft>
                <a:spcPts val="1500"/>
              </a:spcAft>
              <a:defRPr/>
            </a:pPr>
            <a:r>
              <a:rPr kumimoji="0" lang="en-US" altLang="ko-KR" sz="5400" i="0" u="none" strike="noStrike" cap="none" spc="-50" normalizeH="0" baseline="0" noProof="0" dirty="0">
                <a:ln>
                  <a:noFill/>
                </a:ln>
                <a:effectLst/>
                <a:uLnTx/>
                <a:uFillTx/>
                <a:latin typeface="G마켓 산스 TTF Bold" panose="02000000000000000000" pitchFamily="2" charset="-127"/>
                <a:ea typeface="G마켓 산스 TTF Bold" panose="02000000000000000000" pitchFamily="2" charset="-127"/>
                <a:cs typeface="+mj-cs"/>
              </a:rPr>
              <a:t>AI Platform</a:t>
            </a:r>
          </a:p>
          <a:p>
            <a:pPr marL="742950" marR="0" lvl="0" indent="-742950" fontAlgn="auto" latinLnBrk="0">
              <a:lnSpc>
                <a:spcPct val="90000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  <a:defRPr/>
            </a:pPr>
            <a:r>
              <a:rPr lang="en-US" altLang="ko-KR" sz="5400" spc="-50" dirty="0">
                <a:latin typeface="G마켓 산스 TTF Bold" panose="02000000000000000000" pitchFamily="2" charset="-127"/>
                <a:ea typeface="G마켓 산스 TTF Bold" panose="02000000000000000000" pitchFamily="2" charset="-127"/>
                <a:cs typeface="+mj-cs"/>
              </a:rPr>
              <a:t>AI </a:t>
            </a:r>
            <a:r>
              <a:rPr kumimoji="0" lang="en-US" altLang="ko-KR" sz="5400" i="0" u="none" strike="noStrike" cap="none" spc="-50" normalizeH="0" baseline="0" noProof="0" dirty="0">
                <a:ln>
                  <a:noFill/>
                </a:ln>
                <a:effectLst/>
                <a:uLnTx/>
                <a:uFillTx/>
                <a:latin typeface="G마켓 산스 TTF Bold" panose="02000000000000000000" pitchFamily="2" charset="-127"/>
                <a:ea typeface="G마켓 산스 TTF Bold" panose="02000000000000000000" pitchFamily="2" charset="-127"/>
                <a:cs typeface="+mj-cs"/>
              </a:rPr>
              <a:t>Agents </a:t>
            </a:r>
          </a:p>
        </p:txBody>
      </p:sp>
      <p:pic>
        <p:nvPicPr>
          <p:cNvPr id="7170" name="Picture 2" descr="딕 트레이시, 만화, 형사, 범죄, 조사자, 순경, 에이전트, 스파이">
            <a:extLst>
              <a:ext uri="{FF2B5EF4-FFF2-40B4-BE49-F238E27FC236}">
                <a16:creationId xmlns:a16="http://schemas.microsoft.com/office/drawing/2014/main" id="{777DEFDC-2594-6F67-C315-2DBB7CE0D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B20FBE-6C4F-50E4-F61B-0972826A1258}"/>
              </a:ext>
            </a:extLst>
          </p:cNvPr>
          <p:cNvSpPr txBox="1"/>
          <p:nvPr/>
        </p:nvSpPr>
        <p:spPr>
          <a:xfrm>
            <a:off x="7924800" y="5867400"/>
            <a:ext cx="7621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ko-KR" dirty="0"/>
              <a:t>https://first-deer-514.notion.site/2607-AI-394ef2cb9e07803ab236d844c58cbdc8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416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_gener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DB90C238-D99E-6B94-8EC9-4F11D0595D25}"/>
              </a:ext>
            </a:extLst>
          </p:cNvPr>
          <p:cNvSpPr/>
          <p:nvPr/>
        </p:nvSpPr>
        <p:spPr>
          <a:xfrm>
            <a:off x="775062" y="6248400"/>
            <a:ext cx="11416938" cy="1066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481202" y="1424177"/>
            <a:ext cx="6891655" cy="1604645"/>
            <a:chOff x="481202" y="1424177"/>
            <a:chExt cx="6891655" cy="1604645"/>
          </a:xfrm>
        </p:grpSpPr>
        <p:sp>
          <p:nvSpPr>
            <p:cNvPr id="8" name="object 8"/>
            <p:cNvSpPr/>
            <p:nvPr/>
          </p:nvSpPr>
          <p:spPr>
            <a:xfrm>
              <a:off x="481202" y="1424177"/>
              <a:ext cx="2138680" cy="1604645"/>
            </a:xfrm>
            <a:custGeom>
              <a:avLst/>
              <a:gdLst/>
              <a:ahLst/>
              <a:cxnLst/>
              <a:rect l="l" t="t" r="r" b="b"/>
              <a:pathLst>
                <a:path w="2138680" h="1604645">
                  <a:moveTo>
                    <a:pt x="852932" y="0"/>
                  </a:moveTo>
                  <a:lnTo>
                    <a:pt x="800784" y="1476"/>
                  </a:lnTo>
                  <a:lnTo>
                    <a:pt x="749194" y="5877"/>
                  </a:lnTo>
                  <a:lnTo>
                    <a:pt x="698274" y="13160"/>
                  </a:lnTo>
                  <a:lnTo>
                    <a:pt x="648132" y="23283"/>
                  </a:lnTo>
                  <a:lnTo>
                    <a:pt x="598880" y="36203"/>
                  </a:lnTo>
                  <a:lnTo>
                    <a:pt x="550628" y="51879"/>
                  </a:lnTo>
                  <a:lnTo>
                    <a:pt x="503486" y="70268"/>
                  </a:lnTo>
                  <a:lnTo>
                    <a:pt x="457565" y="91328"/>
                  </a:lnTo>
                  <a:lnTo>
                    <a:pt x="412974" y="115015"/>
                  </a:lnTo>
                  <a:lnTo>
                    <a:pt x="369824" y="141289"/>
                  </a:lnTo>
                  <a:lnTo>
                    <a:pt x="328226" y="170107"/>
                  </a:lnTo>
                  <a:lnTo>
                    <a:pt x="288290" y="201426"/>
                  </a:lnTo>
                  <a:lnTo>
                    <a:pt x="250126" y="235204"/>
                  </a:lnTo>
                  <a:lnTo>
                    <a:pt x="214184" y="271095"/>
                  </a:lnTo>
                  <a:lnTo>
                    <a:pt x="180864" y="308654"/>
                  </a:lnTo>
                  <a:lnTo>
                    <a:pt x="150209" y="347777"/>
                  </a:lnTo>
                  <a:lnTo>
                    <a:pt x="122265" y="388360"/>
                  </a:lnTo>
                  <a:lnTo>
                    <a:pt x="97075" y="430299"/>
                  </a:lnTo>
                  <a:lnTo>
                    <a:pt x="74683" y="473490"/>
                  </a:lnTo>
                  <a:lnTo>
                    <a:pt x="55134" y="517828"/>
                  </a:lnTo>
                  <a:lnTo>
                    <a:pt x="38471" y="563210"/>
                  </a:lnTo>
                  <a:lnTo>
                    <a:pt x="24739" y="609531"/>
                  </a:lnTo>
                  <a:lnTo>
                    <a:pt x="13982" y="656688"/>
                  </a:lnTo>
                  <a:lnTo>
                    <a:pt x="6243" y="704576"/>
                  </a:lnTo>
                  <a:lnTo>
                    <a:pt x="1568" y="753092"/>
                  </a:lnTo>
                  <a:lnTo>
                    <a:pt x="0" y="802132"/>
                  </a:lnTo>
                  <a:lnTo>
                    <a:pt x="1450" y="849197"/>
                  </a:lnTo>
                  <a:lnTo>
                    <a:pt x="5749" y="895554"/>
                  </a:lnTo>
                  <a:lnTo>
                    <a:pt x="12816" y="941129"/>
                  </a:lnTo>
                  <a:lnTo>
                    <a:pt x="22569" y="985844"/>
                  </a:lnTo>
                  <a:lnTo>
                    <a:pt x="34928" y="1029624"/>
                  </a:lnTo>
                  <a:lnTo>
                    <a:pt x="49813" y="1072394"/>
                  </a:lnTo>
                  <a:lnTo>
                    <a:pt x="67142" y="1114077"/>
                  </a:lnTo>
                  <a:lnTo>
                    <a:pt x="86836" y="1154598"/>
                  </a:lnTo>
                  <a:lnTo>
                    <a:pt x="108813" y="1193881"/>
                  </a:lnTo>
                  <a:lnTo>
                    <a:pt x="132992" y="1231851"/>
                  </a:lnTo>
                  <a:lnTo>
                    <a:pt x="159294" y="1268431"/>
                  </a:lnTo>
                  <a:lnTo>
                    <a:pt x="187637" y="1303545"/>
                  </a:lnTo>
                  <a:lnTo>
                    <a:pt x="217941" y="1337119"/>
                  </a:lnTo>
                  <a:lnTo>
                    <a:pt x="250124" y="1369075"/>
                  </a:lnTo>
                  <a:lnTo>
                    <a:pt x="284108" y="1399339"/>
                  </a:lnTo>
                  <a:lnTo>
                    <a:pt x="319810" y="1427835"/>
                  </a:lnTo>
                  <a:lnTo>
                    <a:pt x="357150" y="1454486"/>
                  </a:lnTo>
                  <a:lnTo>
                    <a:pt x="396047" y="1479218"/>
                  </a:lnTo>
                  <a:lnTo>
                    <a:pt x="436421" y="1501953"/>
                  </a:lnTo>
                  <a:lnTo>
                    <a:pt x="478192" y="1522618"/>
                  </a:lnTo>
                  <a:lnTo>
                    <a:pt x="521277" y="1541135"/>
                  </a:lnTo>
                  <a:lnTo>
                    <a:pt x="565598" y="1557428"/>
                  </a:lnTo>
                  <a:lnTo>
                    <a:pt x="611072" y="1571423"/>
                  </a:lnTo>
                  <a:lnTo>
                    <a:pt x="657620" y="1583044"/>
                  </a:lnTo>
                  <a:lnTo>
                    <a:pt x="705160" y="1592214"/>
                  </a:lnTo>
                  <a:lnTo>
                    <a:pt x="753613" y="1598858"/>
                  </a:lnTo>
                  <a:lnTo>
                    <a:pt x="802897" y="1602899"/>
                  </a:lnTo>
                  <a:lnTo>
                    <a:pt x="852932" y="1604264"/>
                  </a:lnTo>
                  <a:lnTo>
                    <a:pt x="903122" y="1602896"/>
                  </a:lnTo>
                  <a:lnTo>
                    <a:pt x="952555" y="1598843"/>
                  </a:lnTo>
                  <a:lnTo>
                    <a:pt x="1001152" y="1592182"/>
                  </a:lnTo>
                  <a:lnTo>
                    <a:pt x="1048830" y="1582987"/>
                  </a:lnTo>
                  <a:lnTo>
                    <a:pt x="1095508" y="1571335"/>
                  </a:lnTo>
                  <a:lnTo>
                    <a:pt x="1141106" y="1557302"/>
                  </a:lnTo>
                  <a:lnTo>
                    <a:pt x="1185542" y="1540962"/>
                  </a:lnTo>
                  <a:lnTo>
                    <a:pt x="1228736" y="1522392"/>
                  </a:lnTo>
                  <a:lnTo>
                    <a:pt x="1270605" y="1501669"/>
                  </a:lnTo>
                  <a:lnTo>
                    <a:pt x="1311070" y="1478866"/>
                  </a:lnTo>
                  <a:lnTo>
                    <a:pt x="1318378" y="1474216"/>
                  </a:lnTo>
                  <a:lnTo>
                    <a:pt x="852932" y="1474216"/>
                  </a:lnTo>
                  <a:lnTo>
                    <a:pt x="804062" y="1472663"/>
                  </a:lnTo>
                  <a:lnTo>
                    <a:pt x="756068" y="1468071"/>
                  </a:lnTo>
                  <a:lnTo>
                    <a:pt x="709055" y="1460542"/>
                  </a:lnTo>
                  <a:lnTo>
                    <a:pt x="663132" y="1450175"/>
                  </a:lnTo>
                  <a:lnTo>
                    <a:pt x="618406" y="1437073"/>
                  </a:lnTo>
                  <a:lnTo>
                    <a:pt x="574982" y="1421334"/>
                  </a:lnTo>
                  <a:lnTo>
                    <a:pt x="532969" y="1403060"/>
                  </a:lnTo>
                  <a:lnTo>
                    <a:pt x="492474" y="1382352"/>
                  </a:lnTo>
                  <a:lnTo>
                    <a:pt x="453603" y="1359311"/>
                  </a:lnTo>
                  <a:lnTo>
                    <a:pt x="416464" y="1334036"/>
                  </a:lnTo>
                  <a:lnTo>
                    <a:pt x="381164" y="1306629"/>
                  </a:lnTo>
                  <a:lnTo>
                    <a:pt x="347810" y="1277191"/>
                  </a:lnTo>
                  <a:lnTo>
                    <a:pt x="316508" y="1245822"/>
                  </a:lnTo>
                  <a:lnTo>
                    <a:pt x="287367" y="1212623"/>
                  </a:lnTo>
                  <a:lnTo>
                    <a:pt x="260493" y="1177694"/>
                  </a:lnTo>
                  <a:lnTo>
                    <a:pt x="235993" y="1141137"/>
                  </a:lnTo>
                  <a:lnTo>
                    <a:pt x="213974" y="1103052"/>
                  </a:lnTo>
                  <a:lnTo>
                    <a:pt x="194544" y="1063539"/>
                  </a:lnTo>
                  <a:lnTo>
                    <a:pt x="177809" y="1022700"/>
                  </a:lnTo>
                  <a:lnTo>
                    <a:pt x="163877" y="980635"/>
                  </a:lnTo>
                  <a:lnTo>
                    <a:pt x="152854" y="937445"/>
                  </a:lnTo>
                  <a:lnTo>
                    <a:pt x="144844" y="893191"/>
                  </a:lnTo>
                  <a:lnTo>
                    <a:pt x="139966" y="848093"/>
                  </a:lnTo>
                  <a:lnTo>
                    <a:pt x="138315" y="802132"/>
                  </a:lnTo>
                  <a:lnTo>
                    <a:pt x="140162" y="753630"/>
                  </a:lnTo>
                  <a:lnTo>
                    <a:pt x="145656" y="705760"/>
                  </a:lnTo>
                  <a:lnTo>
                    <a:pt x="154731" y="658667"/>
                  </a:lnTo>
                  <a:lnTo>
                    <a:pt x="167318" y="612496"/>
                  </a:lnTo>
                  <a:lnTo>
                    <a:pt x="183351" y="567394"/>
                  </a:lnTo>
                  <a:lnTo>
                    <a:pt x="202761" y="523507"/>
                  </a:lnTo>
                  <a:lnTo>
                    <a:pt x="225481" y="480981"/>
                  </a:lnTo>
                  <a:lnTo>
                    <a:pt x="251443" y="439962"/>
                  </a:lnTo>
                  <a:lnTo>
                    <a:pt x="280580" y="400596"/>
                  </a:lnTo>
                  <a:lnTo>
                    <a:pt x="312823" y="363028"/>
                  </a:lnTo>
                  <a:lnTo>
                    <a:pt x="348106" y="327406"/>
                  </a:lnTo>
                  <a:lnTo>
                    <a:pt x="385975" y="294215"/>
                  </a:lnTo>
                  <a:lnTo>
                    <a:pt x="425918" y="263890"/>
                  </a:lnTo>
                  <a:lnTo>
                    <a:pt x="467777" y="236492"/>
                  </a:lnTo>
                  <a:lnTo>
                    <a:pt x="511397" y="212083"/>
                  </a:lnTo>
                  <a:lnTo>
                    <a:pt x="556622" y="190727"/>
                  </a:lnTo>
                  <a:lnTo>
                    <a:pt x="603296" y="172485"/>
                  </a:lnTo>
                  <a:lnTo>
                    <a:pt x="651262" y="157419"/>
                  </a:lnTo>
                  <a:lnTo>
                    <a:pt x="700365" y="145593"/>
                  </a:lnTo>
                  <a:lnTo>
                    <a:pt x="750449" y="137069"/>
                  </a:lnTo>
                  <a:lnTo>
                    <a:pt x="801356" y="131909"/>
                  </a:lnTo>
                  <a:lnTo>
                    <a:pt x="852932" y="130175"/>
                  </a:lnTo>
                  <a:lnTo>
                    <a:pt x="1318972" y="130175"/>
                  </a:lnTo>
                  <a:lnTo>
                    <a:pt x="1318769" y="130042"/>
                  </a:lnTo>
                  <a:lnTo>
                    <a:pt x="1277565" y="106325"/>
                  </a:lnTo>
                  <a:lnTo>
                    <a:pt x="1234915" y="84793"/>
                  </a:lnTo>
                  <a:lnTo>
                    <a:pt x="1190912" y="65519"/>
                  </a:lnTo>
                  <a:lnTo>
                    <a:pt x="1145651" y="48577"/>
                  </a:lnTo>
                  <a:lnTo>
                    <a:pt x="1099225" y="34040"/>
                  </a:lnTo>
                  <a:lnTo>
                    <a:pt x="1051730" y="21981"/>
                  </a:lnTo>
                  <a:lnTo>
                    <a:pt x="1003259" y="12474"/>
                  </a:lnTo>
                  <a:lnTo>
                    <a:pt x="953906" y="5593"/>
                  </a:lnTo>
                  <a:lnTo>
                    <a:pt x="903765" y="1410"/>
                  </a:lnTo>
                  <a:lnTo>
                    <a:pt x="852932" y="0"/>
                  </a:lnTo>
                  <a:close/>
                </a:path>
                <a:path w="2138680" h="1604645">
                  <a:moveTo>
                    <a:pt x="1567688" y="802132"/>
                  </a:moveTo>
                  <a:lnTo>
                    <a:pt x="1566036" y="848093"/>
                  </a:lnTo>
                  <a:lnTo>
                    <a:pt x="1561152" y="893231"/>
                  </a:lnTo>
                  <a:lnTo>
                    <a:pt x="1553144" y="937445"/>
                  </a:lnTo>
                  <a:lnTo>
                    <a:pt x="1542118" y="980635"/>
                  </a:lnTo>
                  <a:lnTo>
                    <a:pt x="1528182" y="1022700"/>
                  </a:lnTo>
                  <a:lnTo>
                    <a:pt x="1511442" y="1063539"/>
                  </a:lnTo>
                  <a:lnTo>
                    <a:pt x="1492007" y="1103052"/>
                  </a:lnTo>
                  <a:lnTo>
                    <a:pt x="1469982" y="1141137"/>
                  </a:lnTo>
                  <a:lnTo>
                    <a:pt x="1445476" y="1177694"/>
                  </a:lnTo>
                  <a:lnTo>
                    <a:pt x="1418595" y="1212623"/>
                  </a:lnTo>
                  <a:lnTo>
                    <a:pt x="1389446" y="1245822"/>
                  </a:lnTo>
                  <a:lnTo>
                    <a:pt x="1358138" y="1277191"/>
                  </a:lnTo>
                  <a:lnTo>
                    <a:pt x="1324776" y="1306629"/>
                  </a:lnTo>
                  <a:lnTo>
                    <a:pt x="1289468" y="1334036"/>
                  </a:lnTo>
                  <a:lnTo>
                    <a:pt x="1252321" y="1359311"/>
                  </a:lnTo>
                  <a:lnTo>
                    <a:pt x="1213442" y="1382352"/>
                  </a:lnTo>
                  <a:lnTo>
                    <a:pt x="1172939" y="1403060"/>
                  </a:lnTo>
                  <a:lnTo>
                    <a:pt x="1130919" y="1421334"/>
                  </a:lnTo>
                  <a:lnTo>
                    <a:pt x="1087488" y="1437073"/>
                  </a:lnTo>
                  <a:lnTo>
                    <a:pt x="1042754" y="1450175"/>
                  </a:lnTo>
                  <a:lnTo>
                    <a:pt x="996824" y="1460542"/>
                  </a:lnTo>
                  <a:lnTo>
                    <a:pt x="949806" y="1468071"/>
                  </a:lnTo>
                  <a:lnTo>
                    <a:pt x="901806" y="1472663"/>
                  </a:lnTo>
                  <a:lnTo>
                    <a:pt x="852932" y="1474216"/>
                  </a:lnTo>
                  <a:lnTo>
                    <a:pt x="1318378" y="1474216"/>
                  </a:lnTo>
                  <a:lnTo>
                    <a:pt x="1387461" y="1427329"/>
                  </a:lnTo>
                  <a:lnTo>
                    <a:pt x="1423225" y="1398746"/>
                  </a:lnTo>
                  <a:lnTo>
                    <a:pt x="1457260" y="1368387"/>
                  </a:lnTo>
                  <a:lnTo>
                    <a:pt x="1489484" y="1336329"/>
                  </a:lnTo>
                  <a:lnTo>
                    <a:pt x="1519817" y="1302647"/>
                  </a:lnTo>
                  <a:lnTo>
                    <a:pt x="1548178" y="1267417"/>
                  </a:lnTo>
                  <a:lnTo>
                    <a:pt x="1574485" y="1230715"/>
                  </a:lnTo>
                  <a:lnTo>
                    <a:pt x="1598658" y="1192616"/>
                  </a:lnTo>
                  <a:lnTo>
                    <a:pt x="1620616" y="1153197"/>
                  </a:lnTo>
                  <a:lnTo>
                    <a:pt x="1640276" y="1112532"/>
                  </a:lnTo>
                  <a:lnTo>
                    <a:pt x="1657559" y="1070699"/>
                  </a:lnTo>
                  <a:lnTo>
                    <a:pt x="1672383" y="1027773"/>
                  </a:lnTo>
                  <a:lnTo>
                    <a:pt x="1684667" y="983828"/>
                  </a:lnTo>
                  <a:lnTo>
                    <a:pt x="1694330" y="938942"/>
                  </a:lnTo>
                  <a:lnTo>
                    <a:pt x="1701291" y="893191"/>
                  </a:lnTo>
                  <a:lnTo>
                    <a:pt x="1662932" y="876998"/>
                  </a:lnTo>
                  <a:lnTo>
                    <a:pt x="1627584" y="856234"/>
                  </a:lnTo>
                  <a:lnTo>
                    <a:pt x="1595689" y="831183"/>
                  </a:lnTo>
                  <a:lnTo>
                    <a:pt x="1567688" y="802132"/>
                  </a:lnTo>
                  <a:close/>
                </a:path>
                <a:path w="2138680" h="1604645">
                  <a:moveTo>
                    <a:pt x="1318972" y="130175"/>
                  </a:moveTo>
                  <a:lnTo>
                    <a:pt x="852932" y="130175"/>
                  </a:lnTo>
                  <a:lnTo>
                    <a:pt x="903912" y="131871"/>
                  </a:lnTo>
                  <a:lnTo>
                    <a:pt x="954045" y="136891"/>
                  </a:lnTo>
                  <a:lnTo>
                    <a:pt x="1003193" y="145127"/>
                  </a:lnTo>
                  <a:lnTo>
                    <a:pt x="1051218" y="156473"/>
                  </a:lnTo>
                  <a:lnTo>
                    <a:pt x="1097984" y="170822"/>
                  </a:lnTo>
                  <a:lnTo>
                    <a:pt x="1143353" y="188070"/>
                  </a:lnTo>
                  <a:lnTo>
                    <a:pt x="1187188" y="208108"/>
                  </a:lnTo>
                  <a:lnTo>
                    <a:pt x="1229351" y="230832"/>
                  </a:lnTo>
                  <a:lnTo>
                    <a:pt x="1269706" y="256134"/>
                  </a:lnTo>
                  <a:lnTo>
                    <a:pt x="1308115" y="283908"/>
                  </a:lnTo>
                  <a:lnTo>
                    <a:pt x="1344509" y="314113"/>
                  </a:lnTo>
                  <a:lnTo>
                    <a:pt x="1378547" y="346448"/>
                  </a:lnTo>
                  <a:lnTo>
                    <a:pt x="1410295" y="381002"/>
                  </a:lnTo>
                  <a:lnTo>
                    <a:pt x="1439548" y="417602"/>
                  </a:lnTo>
                  <a:lnTo>
                    <a:pt x="1466169" y="456144"/>
                  </a:lnTo>
                  <a:lnTo>
                    <a:pt x="1490020" y="496520"/>
                  </a:lnTo>
                  <a:lnTo>
                    <a:pt x="1510965" y="538624"/>
                  </a:lnTo>
                  <a:lnTo>
                    <a:pt x="1528866" y="582350"/>
                  </a:lnTo>
                  <a:lnTo>
                    <a:pt x="1543586" y="627592"/>
                  </a:lnTo>
                  <a:lnTo>
                    <a:pt x="1554988" y="674243"/>
                  </a:lnTo>
                  <a:lnTo>
                    <a:pt x="1569662" y="720078"/>
                  </a:lnTo>
                  <a:lnTo>
                    <a:pt x="1593217" y="761307"/>
                  </a:lnTo>
                  <a:lnTo>
                    <a:pt x="1624501" y="797037"/>
                  </a:lnTo>
                  <a:lnTo>
                    <a:pt x="1662362" y="826377"/>
                  </a:lnTo>
                  <a:lnTo>
                    <a:pt x="1705651" y="848438"/>
                  </a:lnTo>
                  <a:lnTo>
                    <a:pt x="1753216" y="862328"/>
                  </a:lnTo>
                  <a:lnTo>
                    <a:pt x="1803908" y="867156"/>
                  </a:lnTo>
                  <a:lnTo>
                    <a:pt x="1923796" y="867156"/>
                  </a:lnTo>
                  <a:lnTo>
                    <a:pt x="1923796" y="997331"/>
                  </a:lnTo>
                  <a:lnTo>
                    <a:pt x="2138172" y="802132"/>
                  </a:lnTo>
                  <a:lnTo>
                    <a:pt x="2066713" y="737108"/>
                  </a:lnTo>
                  <a:lnTo>
                    <a:pt x="1803908" y="737108"/>
                  </a:lnTo>
                  <a:lnTo>
                    <a:pt x="1764407" y="730573"/>
                  </a:lnTo>
                  <a:lnTo>
                    <a:pt x="1730597" y="712454"/>
                  </a:lnTo>
                  <a:lnTo>
                    <a:pt x="1705217" y="684976"/>
                  </a:lnTo>
                  <a:lnTo>
                    <a:pt x="1691004" y="650367"/>
                  </a:lnTo>
                  <a:lnTo>
                    <a:pt x="1679939" y="603772"/>
                  </a:lnTo>
                  <a:lnTo>
                    <a:pt x="1666108" y="558334"/>
                  </a:lnTo>
                  <a:lnTo>
                    <a:pt x="1649607" y="514126"/>
                  </a:lnTo>
                  <a:lnTo>
                    <a:pt x="1630530" y="471222"/>
                  </a:lnTo>
                  <a:lnTo>
                    <a:pt x="1608971" y="429696"/>
                  </a:lnTo>
                  <a:lnTo>
                    <a:pt x="1585023" y="389620"/>
                  </a:lnTo>
                  <a:lnTo>
                    <a:pt x="1558781" y="351068"/>
                  </a:lnTo>
                  <a:lnTo>
                    <a:pt x="1530284" y="314048"/>
                  </a:lnTo>
                  <a:lnTo>
                    <a:pt x="1499793" y="278829"/>
                  </a:lnTo>
                  <a:lnTo>
                    <a:pt x="1467235" y="245289"/>
                  </a:lnTo>
                  <a:lnTo>
                    <a:pt x="1432759" y="213568"/>
                  </a:lnTo>
                  <a:lnTo>
                    <a:pt x="1396460" y="183737"/>
                  </a:lnTo>
                  <a:lnTo>
                    <a:pt x="1358432" y="155871"/>
                  </a:lnTo>
                  <a:lnTo>
                    <a:pt x="1318972" y="130175"/>
                  </a:lnTo>
                  <a:close/>
                </a:path>
                <a:path w="2138680" h="1604645">
                  <a:moveTo>
                    <a:pt x="1923796" y="607060"/>
                  </a:moveTo>
                  <a:lnTo>
                    <a:pt x="1923796" y="737108"/>
                  </a:lnTo>
                  <a:lnTo>
                    <a:pt x="2066713" y="737108"/>
                  </a:lnTo>
                  <a:lnTo>
                    <a:pt x="1923796" y="60706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5193" y="1424177"/>
              <a:ext cx="2137155" cy="16042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8135" y="1424177"/>
              <a:ext cx="2136013" cy="160426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606288" y="2061464"/>
            <a:ext cx="9537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페이퍼로지 7 Bold"/>
                <a:cs typeface="페이퍼로지 7 Bold"/>
              </a:rPr>
              <a:t>Internet</a:t>
            </a:r>
            <a:endParaRPr sz="1800">
              <a:latin typeface="페이퍼로지 7 Bold"/>
              <a:cs typeface="페이퍼로지 7 B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16926" y="2133854"/>
            <a:ext cx="434340" cy="189230"/>
            <a:chOff x="1116926" y="2133854"/>
            <a:chExt cx="434340" cy="189230"/>
          </a:xfrm>
        </p:grpSpPr>
        <p:sp>
          <p:nvSpPr>
            <p:cNvPr id="13" name="object 13"/>
            <p:cNvSpPr/>
            <p:nvPr/>
          </p:nvSpPr>
          <p:spPr>
            <a:xfrm>
              <a:off x="1121498" y="2138426"/>
              <a:ext cx="425450" cy="179705"/>
            </a:xfrm>
            <a:custGeom>
              <a:avLst/>
              <a:gdLst/>
              <a:ahLst/>
              <a:cxnLst/>
              <a:rect l="l" t="t" r="r" b="b"/>
              <a:pathLst>
                <a:path w="425450" h="179705">
                  <a:moveTo>
                    <a:pt x="213398" y="40132"/>
                  </a:moveTo>
                  <a:lnTo>
                    <a:pt x="171492" y="54127"/>
                  </a:lnTo>
                  <a:lnTo>
                    <a:pt x="148005" y="90932"/>
                  </a:lnTo>
                  <a:lnTo>
                    <a:pt x="145796" y="109727"/>
                  </a:lnTo>
                  <a:lnTo>
                    <a:pt x="146353" y="119540"/>
                  </a:lnTo>
                  <a:lnTo>
                    <a:pt x="165709" y="159877"/>
                  </a:lnTo>
                  <a:lnTo>
                    <a:pt x="207845" y="179026"/>
                  </a:lnTo>
                  <a:lnTo>
                    <a:pt x="218224" y="179577"/>
                  </a:lnTo>
                  <a:lnTo>
                    <a:pt x="234226" y="178196"/>
                  </a:lnTo>
                  <a:lnTo>
                    <a:pt x="248323" y="174053"/>
                  </a:lnTo>
                  <a:lnTo>
                    <a:pt x="260515" y="167147"/>
                  </a:lnTo>
                  <a:lnTo>
                    <a:pt x="270802" y="157479"/>
                  </a:lnTo>
                  <a:lnTo>
                    <a:pt x="265858" y="151891"/>
                  </a:lnTo>
                  <a:lnTo>
                    <a:pt x="219240" y="151891"/>
                  </a:lnTo>
                  <a:lnTo>
                    <a:pt x="211403" y="151344"/>
                  </a:lnTo>
                  <a:lnTo>
                    <a:pt x="180524" y="126501"/>
                  </a:lnTo>
                  <a:lnTo>
                    <a:pt x="178854" y="119379"/>
                  </a:lnTo>
                  <a:lnTo>
                    <a:pt x="278930" y="119379"/>
                  </a:lnTo>
                  <a:lnTo>
                    <a:pt x="279438" y="113791"/>
                  </a:lnTo>
                  <a:lnTo>
                    <a:pt x="279692" y="110744"/>
                  </a:lnTo>
                  <a:lnTo>
                    <a:pt x="279678" y="109727"/>
                  </a:lnTo>
                  <a:lnTo>
                    <a:pt x="279146" y="99816"/>
                  </a:lnTo>
                  <a:lnTo>
                    <a:pt x="279017" y="99060"/>
                  </a:lnTo>
                  <a:lnTo>
                    <a:pt x="178600" y="99060"/>
                  </a:lnTo>
                  <a:lnTo>
                    <a:pt x="179955" y="92080"/>
                  </a:lnTo>
                  <a:lnTo>
                    <a:pt x="213652" y="66294"/>
                  </a:lnTo>
                  <a:lnTo>
                    <a:pt x="266629" y="66294"/>
                  </a:lnTo>
                  <a:lnTo>
                    <a:pt x="266291" y="65770"/>
                  </a:lnTo>
                  <a:lnTo>
                    <a:pt x="231209" y="42306"/>
                  </a:lnTo>
                  <a:lnTo>
                    <a:pt x="222518" y="40677"/>
                  </a:lnTo>
                  <a:lnTo>
                    <a:pt x="213398" y="40132"/>
                  </a:lnTo>
                  <a:close/>
                </a:path>
                <a:path w="425450" h="179705">
                  <a:moveTo>
                    <a:pt x="253276" y="137668"/>
                  </a:moveTo>
                  <a:lnTo>
                    <a:pt x="246082" y="143908"/>
                  </a:lnTo>
                  <a:lnTo>
                    <a:pt x="238020" y="148351"/>
                  </a:lnTo>
                  <a:lnTo>
                    <a:pt x="229076" y="151008"/>
                  </a:lnTo>
                  <a:lnTo>
                    <a:pt x="219240" y="151891"/>
                  </a:lnTo>
                  <a:lnTo>
                    <a:pt x="265858" y="151891"/>
                  </a:lnTo>
                  <a:lnTo>
                    <a:pt x="253276" y="137668"/>
                  </a:lnTo>
                  <a:close/>
                </a:path>
                <a:path w="425450" h="179705">
                  <a:moveTo>
                    <a:pt x="266629" y="66294"/>
                  </a:moveTo>
                  <a:lnTo>
                    <a:pt x="223050" y="66294"/>
                  </a:lnTo>
                  <a:lnTo>
                    <a:pt x="230924" y="69341"/>
                  </a:lnTo>
                  <a:lnTo>
                    <a:pt x="237274" y="75311"/>
                  </a:lnTo>
                  <a:lnTo>
                    <a:pt x="241488" y="80218"/>
                  </a:lnTo>
                  <a:lnTo>
                    <a:pt x="244798" y="85804"/>
                  </a:lnTo>
                  <a:lnTo>
                    <a:pt x="247203" y="92080"/>
                  </a:lnTo>
                  <a:lnTo>
                    <a:pt x="248704" y="99060"/>
                  </a:lnTo>
                  <a:lnTo>
                    <a:pt x="279017" y="99060"/>
                  </a:lnTo>
                  <a:lnTo>
                    <a:pt x="277517" y="90281"/>
                  </a:lnTo>
                  <a:lnTo>
                    <a:pt x="274816" y="81389"/>
                  </a:lnTo>
                  <a:lnTo>
                    <a:pt x="271056" y="73151"/>
                  </a:lnTo>
                  <a:lnTo>
                    <a:pt x="266629" y="66294"/>
                  </a:lnTo>
                  <a:close/>
                </a:path>
                <a:path w="425450" h="179705">
                  <a:moveTo>
                    <a:pt x="327190" y="41910"/>
                  </a:moveTo>
                  <a:lnTo>
                    <a:pt x="295948" y="41910"/>
                  </a:lnTo>
                  <a:lnTo>
                    <a:pt x="295948" y="177800"/>
                  </a:lnTo>
                  <a:lnTo>
                    <a:pt x="328714" y="177800"/>
                  </a:lnTo>
                  <a:lnTo>
                    <a:pt x="328714" y="109727"/>
                  </a:lnTo>
                  <a:lnTo>
                    <a:pt x="329287" y="100657"/>
                  </a:lnTo>
                  <a:lnTo>
                    <a:pt x="355505" y="70492"/>
                  </a:lnTo>
                  <a:lnTo>
                    <a:pt x="363004" y="69850"/>
                  </a:lnTo>
                  <a:lnTo>
                    <a:pt x="419545" y="69850"/>
                  </a:lnTo>
                  <a:lnTo>
                    <a:pt x="416729" y="63545"/>
                  </a:lnTo>
                  <a:lnTo>
                    <a:pt x="414588" y="60706"/>
                  </a:lnTo>
                  <a:lnTo>
                    <a:pt x="327190" y="60706"/>
                  </a:lnTo>
                  <a:lnTo>
                    <a:pt x="327190" y="41910"/>
                  </a:lnTo>
                  <a:close/>
                </a:path>
                <a:path w="425450" h="179705">
                  <a:moveTo>
                    <a:pt x="419545" y="69850"/>
                  </a:moveTo>
                  <a:lnTo>
                    <a:pt x="372402" y="69850"/>
                  </a:lnTo>
                  <a:lnTo>
                    <a:pt x="379641" y="72771"/>
                  </a:lnTo>
                  <a:lnTo>
                    <a:pt x="384721" y="78612"/>
                  </a:lnTo>
                  <a:lnTo>
                    <a:pt x="387981" y="83542"/>
                  </a:lnTo>
                  <a:lnTo>
                    <a:pt x="390324" y="89566"/>
                  </a:lnTo>
                  <a:lnTo>
                    <a:pt x="391739" y="96686"/>
                  </a:lnTo>
                  <a:lnTo>
                    <a:pt x="392214" y="104901"/>
                  </a:lnTo>
                  <a:lnTo>
                    <a:pt x="392214" y="177800"/>
                  </a:lnTo>
                  <a:lnTo>
                    <a:pt x="424980" y="177800"/>
                  </a:lnTo>
                  <a:lnTo>
                    <a:pt x="424980" y="99568"/>
                  </a:lnTo>
                  <a:lnTo>
                    <a:pt x="424055" y="85782"/>
                  </a:lnTo>
                  <a:lnTo>
                    <a:pt x="421297" y="73771"/>
                  </a:lnTo>
                  <a:lnTo>
                    <a:pt x="419545" y="69850"/>
                  </a:lnTo>
                  <a:close/>
                </a:path>
                <a:path w="425450" h="179705">
                  <a:moveTo>
                    <a:pt x="371640" y="40132"/>
                  </a:moveTo>
                  <a:lnTo>
                    <a:pt x="332016" y="54101"/>
                  </a:lnTo>
                  <a:lnTo>
                    <a:pt x="327190" y="60706"/>
                  </a:lnTo>
                  <a:lnTo>
                    <a:pt x="414588" y="60706"/>
                  </a:lnTo>
                  <a:lnTo>
                    <a:pt x="371640" y="40132"/>
                  </a:lnTo>
                  <a:close/>
                </a:path>
                <a:path w="425450" h="179705">
                  <a:moveTo>
                    <a:pt x="70612" y="0"/>
                  </a:moveTo>
                  <a:lnTo>
                    <a:pt x="0" y="0"/>
                  </a:lnTo>
                  <a:lnTo>
                    <a:pt x="0" y="177800"/>
                  </a:lnTo>
                  <a:lnTo>
                    <a:pt x="33781" y="177800"/>
                  </a:lnTo>
                  <a:lnTo>
                    <a:pt x="33781" y="127000"/>
                  </a:lnTo>
                  <a:lnTo>
                    <a:pt x="70612" y="127000"/>
                  </a:lnTo>
                  <a:lnTo>
                    <a:pt x="109093" y="119379"/>
                  </a:lnTo>
                  <a:lnTo>
                    <a:pt x="133966" y="97789"/>
                  </a:lnTo>
                  <a:lnTo>
                    <a:pt x="33781" y="97789"/>
                  </a:lnTo>
                  <a:lnTo>
                    <a:pt x="33781" y="29210"/>
                  </a:lnTo>
                  <a:lnTo>
                    <a:pt x="133964" y="29210"/>
                  </a:lnTo>
                  <a:lnTo>
                    <a:pt x="129381" y="22854"/>
                  </a:lnTo>
                  <a:lnTo>
                    <a:pt x="91281" y="1905"/>
                  </a:lnTo>
                  <a:lnTo>
                    <a:pt x="81303" y="476"/>
                  </a:lnTo>
                  <a:lnTo>
                    <a:pt x="70612" y="0"/>
                  </a:lnTo>
                  <a:close/>
                </a:path>
                <a:path w="425450" h="179705">
                  <a:moveTo>
                    <a:pt x="133964" y="29210"/>
                  </a:moveTo>
                  <a:lnTo>
                    <a:pt x="68834" y="29210"/>
                  </a:lnTo>
                  <a:lnTo>
                    <a:pt x="77920" y="29779"/>
                  </a:lnTo>
                  <a:lnTo>
                    <a:pt x="85882" y="31480"/>
                  </a:lnTo>
                  <a:lnTo>
                    <a:pt x="108712" y="63500"/>
                  </a:lnTo>
                  <a:lnTo>
                    <a:pt x="108069" y="71217"/>
                  </a:lnTo>
                  <a:lnTo>
                    <a:pt x="77920" y="97238"/>
                  </a:lnTo>
                  <a:lnTo>
                    <a:pt x="68834" y="97789"/>
                  </a:lnTo>
                  <a:lnTo>
                    <a:pt x="133966" y="97789"/>
                  </a:lnTo>
                  <a:lnTo>
                    <a:pt x="143001" y="63500"/>
                  </a:lnTo>
                  <a:lnTo>
                    <a:pt x="142454" y="54094"/>
                  </a:lnTo>
                  <a:lnTo>
                    <a:pt x="140811" y="45307"/>
                  </a:lnTo>
                  <a:lnTo>
                    <a:pt x="138072" y="37139"/>
                  </a:lnTo>
                  <a:lnTo>
                    <a:pt x="134238" y="29590"/>
                  </a:lnTo>
                  <a:lnTo>
                    <a:pt x="133964" y="2921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6926" y="2133854"/>
              <a:ext cx="434124" cy="18872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091895" y="207543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latin typeface="페이퍼로지 7 Bold"/>
                <a:cs typeface="페이퍼로지 7 Bold"/>
              </a:rPr>
              <a:t>P</a:t>
            </a:r>
            <a:r>
              <a:rPr sz="1800" b="1" spc="-45" dirty="0">
                <a:latin typeface="페이퍼로지 7 Bold"/>
                <a:cs typeface="페이퍼로지 7 Bold"/>
              </a:rPr>
              <a:t>e</a:t>
            </a:r>
            <a:r>
              <a:rPr sz="1800" b="1" dirty="0">
                <a:latin typeface="페이퍼로지 7 Bold"/>
                <a:cs typeface="페이퍼로지 7 Bold"/>
              </a:rPr>
              <a:t>n</a:t>
            </a:r>
            <a:endParaRPr sz="1800">
              <a:latin typeface="페이퍼로지 7 Bold"/>
              <a:cs typeface="페이퍼로지 7 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20008" y="2061464"/>
            <a:ext cx="1205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5" dirty="0">
                <a:latin typeface="페이퍼로지 7 Bold"/>
                <a:cs typeface="페이퍼로지 7 Bold"/>
              </a:rPr>
              <a:t>C</a:t>
            </a:r>
            <a:r>
              <a:rPr sz="1800" b="1" spc="-50" dirty="0">
                <a:latin typeface="페이퍼로지 7 Bold"/>
                <a:cs typeface="페이퍼로지 7 Bold"/>
              </a:rPr>
              <a:t>o</a:t>
            </a:r>
            <a:r>
              <a:rPr sz="1800" b="1" spc="-45" dirty="0">
                <a:latin typeface="페이퍼로지 7 Bold"/>
                <a:cs typeface="페이퍼로지 7 Bold"/>
              </a:rPr>
              <a:t>mp</a:t>
            </a:r>
            <a:r>
              <a:rPr sz="1800" b="1" spc="-50" dirty="0">
                <a:latin typeface="페이퍼로지 7 Bold"/>
                <a:cs typeface="페이퍼로지 7 Bold"/>
              </a:rPr>
              <a:t>u</a:t>
            </a:r>
            <a:r>
              <a:rPr sz="1800" b="1" spc="-90" dirty="0">
                <a:latin typeface="페이퍼로지 7 Bold"/>
                <a:cs typeface="페이퍼로지 7 Bold"/>
              </a:rPr>
              <a:t>t</a:t>
            </a:r>
            <a:r>
              <a:rPr sz="1800" b="1" spc="-40" dirty="0">
                <a:latin typeface="페이퍼로지 7 Bold"/>
                <a:cs typeface="페이퍼로지 7 Bold"/>
              </a:rPr>
              <a:t>e</a:t>
            </a:r>
            <a:r>
              <a:rPr sz="1800" b="1" dirty="0">
                <a:latin typeface="페이퍼로지 7 Bold"/>
                <a:cs typeface="페이퍼로지 7 Bold"/>
              </a:rPr>
              <a:t>r</a:t>
            </a:r>
            <a:endParaRPr sz="1800">
              <a:latin typeface="페이퍼로지 7 Bold"/>
              <a:cs typeface="페이퍼로지 7 Bold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4656" y="3301974"/>
            <a:ext cx="1428115" cy="166433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tabLst>
                <a:tab pos="195580" algn="l"/>
              </a:tabLst>
            </a:pP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책과</a:t>
            </a:r>
            <a:r>
              <a:rPr sz="1400" b="0" spc="-95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논문</a:t>
            </a:r>
            <a:endParaRPr sz="1400">
              <a:latin typeface="에스코어 드림 4 Regular"/>
              <a:cs typeface="에스코어 드림 4 Regular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95580" algn="l"/>
              </a:tabLst>
            </a:pP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실험과</a:t>
            </a:r>
            <a:r>
              <a:rPr sz="1400" b="0" spc="-95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관찰</a:t>
            </a:r>
            <a:endParaRPr sz="1400">
              <a:latin typeface="에스코어 드림 4 Regular"/>
              <a:cs typeface="에스코어 드림 4 Regular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95580" algn="l"/>
              </a:tabLst>
            </a:pP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학회</a:t>
            </a:r>
            <a:r>
              <a:rPr sz="1400" b="0" spc="-95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자료</a:t>
            </a:r>
            <a:r>
              <a:rPr sz="1400" b="0" spc="-85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및</a:t>
            </a:r>
            <a:r>
              <a:rPr sz="1400" b="0" spc="-95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정보</a:t>
            </a:r>
            <a:endParaRPr sz="1400">
              <a:latin typeface="에스코어 드림 4 Regular"/>
              <a:cs typeface="에스코어 드림 4 Regular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95580" algn="l"/>
              </a:tabLst>
            </a:pPr>
            <a:r>
              <a:rPr sz="1400" b="0" spc="-114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연구노트</a:t>
            </a:r>
            <a:endParaRPr sz="1400">
              <a:latin typeface="에스코어 드림 4 Regular"/>
              <a:cs typeface="에스코어 드림 4 Regular"/>
            </a:endParaRPr>
          </a:p>
          <a:p>
            <a:pPr marL="195580" indent="-18288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95580" algn="l"/>
              </a:tabLst>
            </a:pPr>
            <a:r>
              <a:rPr sz="1400" b="0" spc="-330" dirty="0">
                <a:solidFill>
                  <a:srgbClr val="A6A6A6"/>
                </a:solidFill>
                <a:latin typeface="에스코어 드림 4 Regular"/>
                <a:cs typeface="에스코어 드림 4 Regular"/>
              </a:rPr>
              <a:t>…</a:t>
            </a:r>
            <a:endParaRPr sz="1400">
              <a:latin typeface="에스코어 드림 4 Regular"/>
              <a:cs typeface="에스코어 드림 4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45689" y="3415664"/>
            <a:ext cx="2308225" cy="2503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490220" indent="-88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5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Micros</a:t>
            </a:r>
            <a:r>
              <a:rPr sz="1400" b="0" spc="2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o</a:t>
            </a:r>
            <a:r>
              <a:rPr sz="1400" b="0" spc="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f</a:t>
            </a:r>
            <a:r>
              <a:rPr sz="1400" b="0" spc="2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-10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4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W</a:t>
            </a:r>
            <a:r>
              <a:rPr sz="1400" b="0" spc="9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ord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1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1.0  </a:t>
            </a:r>
            <a:r>
              <a:rPr sz="1400" b="0" spc="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(1983년)</a:t>
            </a:r>
            <a:endParaRPr sz="1400" dirty="0">
              <a:latin typeface="에스코어 드림 4 Regular"/>
              <a:cs typeface="에스코어 드림 4 Regular"/>
            </a:endParaRPr>
          </a:p>
          <a:p>
            <a:pPr marL="100965" marR="5835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5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Micros</a:t>
            </a:r>
            <a:r>
              <a:rPr sz="1400" b="0" spc="2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o</a:t>
            </a:r>
            <a:r>
              <a:rPr sz="1400" b="0" spc="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f</a:t>
            </a:r>
            <a:r>
              <a:rPr sz="1400" b="0" spc="2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-10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o</a:t>
            </a:r>
            <a:r>
              <a:rPr sz="1400" b="0" spc="5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f</a:t>
            </a:r>
            <a:r>
              <a:rPr sz="1400" b="0" spc="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f</a:t>
            </a:r>
            <a:r>
              <a:rPr sz="1400" b="0" spc="3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ice  </a:t>
            </a:r>
            <a:r>
              <a:rPr sz="1400" b="0" spc="6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w</a:t>
            </a:r>
            <a:r>
              <a:rPr sz="1400" b="0" spc="1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7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ndow</a:t>
            </a:r>
            <a:r>
              <a:rPr sz="1400" b="0" spc="5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s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버전  </a:t>
            </a:r>
            <a:r>
              <a:rPr sz="1400" b="0" spc="-6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19</a:t>
            </a:r>
            <a:r>
              <a:rPr sz="1400" b="0" spc="6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9</a:t>
            </a:r>
            <a:r>
              <a:rPr sz="1400" b="0" spc="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0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년</a:t>
            </a:r>
            <a:r>
              <a:rPr sz="1400" b="0" spc="-8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11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월</a:t>
            </a:r>
            <a:r>
              <a:rPr sz="1400" b="0" spc="-8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19</a:t>
            </a:r>
            <a:r>
              <a:rPr sz="1400" b="0" spc="-114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일</a:t>
            </a:r>
            <a:r>
              <a:rPr sz="1400" b="0" spc="-5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)</a:t>
            </a:r>
            <a:endParaRPr sz="1400" dirty="0">
              <a:latin typeface="에스코어 드림 4 Regular"/>
              <a:cs typeface="에스코어 드림 4 Regular"/>
            </a:endParaRPr>
          </a:p>
          <a:p>
            <a:pPr marL="100965" marR="5080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아래아한글</a:t>
            </a:r>
            <a:r>
              <a:rPr sz="1400" b="0" spc="-6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한글</a:t>
            </a:r>
            <a:r>
              <a:rPr sz="1400" b="0" spc="-9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0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워드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프로세서</a:t>
            </a:r>
            <a:r>
              <a:rPr sz="1400" b="0" spc="-4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)  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최초</a:t>
            </a:r>
            <a:r>
              <a:rPr sz="1400" b="0" spc="-9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상용버</a:t>
            </a:r>
            <a:r>
              <a:rPr sz="1400" b="0" spc="-114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전</a:t>
            </a:r>
            <a:r>
              <a:rPr sz="1400" b="0" spc="-6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1.0)</a:t>
            </a:r>
            <a:r>
              <a:rPr sz="1400" b="0" spc="-8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출시  </a:t>
            </a:r>
            <a:r>
              <a:rPr sz="1400" b="0" spc="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(1989년4월</a:t>
            </a:r>
            <a:r>
              <a:rPr sz="1400" b="0" spc="-9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24일)</a:t>
            </a:r>
            <a:endParaRPr sz="1400" dirty="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한컴</a:t>
            </a:r>
            <a:r>
              <a:rPr sz="1400" b="0" spc="-9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오피스</a:t>
            </a:r>
            <a:r>
              <a:rPr sz="1400" b="0" spc="-8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공식</a:t>
            </a:r>
            <a:r>
              <a:rPr sz="1400" b="0" spc="-9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출시</a:t>
            </a:r>
            <a:endParaRPr sz="1400" dirty="0">
              <a:latin typeface="에스코어 드림 4 Regular"/>
              <a:cs typeface="에스코어 드림 4 Regular"/>
            </a:endParaRPr>
          </a:p>
          <a:p>
            <a:pPr marL="100965">
              <a:lnSpc>
                <a:spcPct val="100000"/>
              </a:lnSpc>
            </a:pPr>
            <a:r>
              <a:rPr sz="1400" b="0" spc="-6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19</a:t>
            </a:r>
            <a:r>
              <a:rPr sz="1400" b="0" spc="6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9</a:t>
            </a:r>
            <a:r>
              <a:rPr sz="1400" b="0" spc="7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6</a:t>
            </a:r>
            <a:r>
              <a:rPr sz="1400" b="0" spc="-11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년</a:t>
            </a:r>
            <a:r>
              <a:rPr sz="1400" b="0" spc="-85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8</a:t>
            </a:r>
            <a:r>
              <a:rPr sz="1400" b="0" spc="-114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월</a:t>
            </a:r>
            <a:r>
              <a:rPr sz="1400" b="0" spc="-50" dirty="0">
                <a:solidFill>
                  <a:srgbClr val="8EB4E2"/>
                </a:solidFill>
                <a:latin typeface="에스코어 드림 4 Regular"/>
                <a:cs typeface="에스코어 드림 4 Regular"/>
              </a:rPr>
              <a:t>)</a:t>
            </a:r>
            <a:endParaRPr sz="1400" dirty="0">
              <a:latin typeface="에스코어 드림 4 Regular"/>
              <a:cs typeface="에스코어 드림 4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23128" y="3415664"/>
            <a:ext cx="2083435" cy="2404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11430" indent="-88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인터넷</a:t>
            </a:r>
            <a:r>
              <a:rPr sz="1400" b="0" spc="-9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연구망</a:t>
            </a:r>
            <a:r>
              <a:rPr sz="1400" b="0" spc="-6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실험</a:t>
            </a:r>
            <a:r>
              <a:rPr sz="1400" b="0" spc="-10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,</a:t>
            </a:r>
            <a:r>
              <a:rPr sz="1400" b="0" spc="-7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기관용</a:t>
            </a:r>
            <a:r>
              <a:rPr sz="1400" b="0" spc="-4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)  </a:t>
            </a:r>
            <a:r>
              <a:rPr sz="1400" b="0" spc="3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1982년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일반인</a:t>
            </a:r>
            <a:r>
              <a:rPr sz="1400" b="0" spc="-9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상용서비스</a:t>
            </a:r>
            <a:r>
              <a:rPr sz="1400" b="0" spc="-8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1994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년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초고속</a:t>
            </a:r>
            <a:r>
              <a:rPr sz="1400" b="0" spc="-9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가정용</a:t>
            </a:r>
            <a:r>
              <a:rPr sz="1400" b="0" spc="-8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인터넷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>
              <a:lnSpc>
                <a:spcPct val="100000"/>
              </a:lnSpc>
            </a:pPr>
            <a:r>
              <a:rPr sz="1400" b="0" spc="7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1998</a:t>
            </a:r>
            <a:r>
              <a:rPr sz="1400" b="0" spc="4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~</a:t>
            </a:r>
            <a:r>
              <a:rPr sz="1400" b="0" spc="7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199</a:t>
            </a:r>
            <a:r>
              <a:rPr sz="1400" b="0" spc="7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9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년</a:t>
            </a:r>
            <a:r>
              <a:rPr sz="1400" b="0" spc="-8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본격화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스마트폰</a:t>
            </a:r>
            <a:r>
              <a:rPr sz="1400" b="0" spc="-8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대중화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>
              <a:lnSpc>
                <a:spcPct val="100000"/>
              </a:lnSpc>
            </a:pPr>
            <a:r>
              <a:rPr sz="1400" b="0" spc="2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(2007년~)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빅데이터분석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>
              <a:lnSpc>
                <a:spcPct val="100000"/>
              </a:lnSpc>
            </a:pPr>
            <a:r>
              <a:rPr sz="1400" b="0" spc="-6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7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201</a:t>
            </a:r>
            <a:r>
              <a:rPr sz="1400" b="0" spc="7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0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년대</a:t>
            </a:r>
            <a:r>
              <a:rPr sz="1400" b="0" spc="-85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초반</a:t>
            </a:r>
            <a:r>
              <a:rPr sz="1400" b="0" spc="-50" dirty="0">
                <a:solidFill>
                  <a:srgbClr val="8063A1"/>
                </a:solidFill>
                <a:latin typeface="에스코어 드림 4 Regular"/>
                <a:cs typeface="에스코어 드림 4 Regular"/>
              </a:rPr>
              <a:t>)</a:t>
            </a:r>
            <a:endParaRPr sz="1400">
              <a:latin typeface="에스코어 드림 4 Regular"/>
              <a:cs typeface="에스코어 드림 4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87488" y="3415664"/>
            <a:ext cx="258381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2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ChatGPT-3.5(2022.11월)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5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Cl</a:t>
            </a:r>
            <a:r>
              <a:rPr sz="1400" b="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a</a:t>
            </a:r>
            <a:r>
              <a:rPr sz="1400" b="0" spc="10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ude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1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1.0</a:t>
            </a:r>
            <a:r>
              <a:rPr sz="1400" b="0" spc="-6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202</a:t>
            </a:r>
            <a:r>
              <a:rPr sz="1400" b="0" spc="5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3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년</a:t>
            </a:r>
            <a:r>
              <a:rPr sz="1400" b="0" spc="-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3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월</a:t>
            </a:r>
            <a:r>
              <a:rPr sz="1400" b="0" spc="-5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)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10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G</a:t>
            </a:r>
            <a:r>
              <a:rPr sz="1400" b="0" spc="114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emi</a:t>
            </a:r>
            <a:r>
              <a:rPr sz="1400" b="0" spc="12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n</a:t>
            </a:r>
            <a:r>
              <a:rPr sz="1400" b="0" spc="5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-12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1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1.0</a:t>
            </a:r>
            <a:r>
              <a:rPr sz="1400" b="0" spc="-6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202</a:t>
            </a:r>
            <a:r>
              <a:rPr sz="1400" b="0" spc="5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3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년</a:t>
            </a:r>
            <a:r>
              <a:rPr sz="1400" b="0" spc="-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12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월</a:t>
            </a:r>
            <a:r>
              <a:rPr sz="1400" b="0" spc="-9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6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일</a:t>
            </a:r>
            <a:r>
              <a:rPr sz="1400" b="0" spc="-5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)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7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AI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9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a</a:t>
            </a:r>
            <a:r>
              <a:rPr sz="1400" b="0" spc="5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g</a:t>
            </a:r>
            <a:r>
              <a:rPr sz="1400" b="0" spc="9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en</a:t>
            </a:r>
            <a:r>
              <a:rPr sz="1400" b="0" spc="2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서비스</a:t>
            </a:r>
            <a:endParaRPr sz="1400">
              <a:latin typeface="에스코어 드림 4 Regular"/>
              <a:cs typeface="에스코어 드림 4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87488" y="4855845"/>
            <a:ext cx="1668780" cy="1520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indent="-88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정책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시뮬레이션</a:t>
            </a:r>
            <a:r>
              <a:rPr sz="1400" b="0" spc="-16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/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예측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맥락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학습</a:t>
            </a:r>
            <a:r>
              <a:rPr sz="1400" b="0" spc="-16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/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맞춤형</a:t>
            </a:r>
            <a:r>
              <a:rPr sz="1400" b="0" spc="-7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비서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비판적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4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분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석</a:t>
            </a:r>
            <a:r>
              <a:rPr sz="1400" b="0" spc="-8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및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4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검증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실시간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정책</a:t>
            </a:r>
            <a:r>
              <a:rPr sz="1400" b="0" spc="-8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모니터링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멀티모달</a:t>
            </a:r>
            <a:r>
              <a:rPr sz="1400" b="0" spc="-9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분석의</a:t>
            </a:r>
            <a:r>
              <a:rPr sz="1400" b="0" spc="-95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확대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대화형</a:t>
            </a:r>
            <a:r>
              <a:rPr sz="1400" b="0" spc="-10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-11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대시보드</a:t>
            </a:r>
            <a:endParaRPr sz="1400">
              <a:latin typeface="에스코어 드림 4 Regular"/>
              <a:cs typeface="에스코어 드림 4 Regular"/>
            </a:endParaRPr>
          </a:p>
          <a:p>
            <a:pPr marL="100965" indent="-88900">
              <a:lnSpc>
                <a:spcPct val="100000"/>
              </a:lnSpc>
              <a:buFont typeface="Arial"/>
              <a:buChar char="•"/>
              <a:tabLst>
                <a:tab pos="101600" algn="l"/>
              </a:tabLst>
            </a:pPr>
            <a:r>
              <a:rPr sz="1400" b="0" spc="-330" dirty="0">
                <a:solidFill>
                  <a:srgbClr val="C00000"/>
                </a:solidFill>
                <a:latin typeface="에스코어 드림 4 Regular"/>
                <a:cs typeface="에스코어 드림 4 Regular"/>
              </a:rPr>
              <a:t>…</a:t>
            </a:r>
            <a:endParaRPr sz="1400">
              <a:latin typeface="에스코어 드림 4 Regular"/>
              <a:cs typeface="에스코어 드림 4 Regular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482078" y="1424177"/>
            <a:ext cx="4172585" cy="3324860"/>
            <a:chOff x="7482078" y="1424177"/>
            <a:chExt cx="4172585" cy="332486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2078" y="4436236"/>
              <a:ext cx="2629027" cy="31254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949053" y="1424177"/>
              <a:ext cx="1705610" cy="1604645"/>
            </a:xfrm>
            <a:custGeom>
              <a:avLst/>
              <a:gdLst/>
              <a:ahLst/>
              <a:cxnLst/>
              <a:rect l="l" t="t" r="r" b="b"/>
              <a:pathLst>
                <a:path w="1705609" h="1604645">
                  <a:moveTo>
                    <a:pt x="852677" y="0"/>
                  </a:moveTo>
                  <a:lnTo>
                    <a:pt x="802653" y="1364"/>
                  </a:lnTo>
                  <a:lnTo>
                    <a:pt x="753379" y="5407"/>
                  </a:lnTo>
                  <a:lnTo>
                    <a:pt x="704937" y="12053"/>
                  </a:lnTo>
                  <a:lnTo>
                    <a:pt x="657408" y="21226"/>
                  </a:lnTo>
                  <a:lnTo>
                    <a:pt x="610871" y="32850"/>
                  </a:lnTo>
                  <a:lnTo>
                    <a:pt x="565409" y="46848"/>
                  </a:lnTo>
                  <a:lnTo>
                    <a:pt x="521100" y="63146"/>
                  </a:lnTo>
                  <a:lnTo>
                    <a:pt x="478027" y="81668"/>
                  </a:lnTo>
                  <a:lnTo>
                    <a:pt x="436269" y="102336"/>
                  </a:lnTo>
                  <a:lnTo>
                    <a:pt x="395907" y="125076"/>
                  </a:lnTo>
                  <a:lnTo>
                    <a:pt x="357021" y="149812"/>
                  </a:lnTo>
                  <a:lnTo>
                    <a:pt x="319693" y="176468"/>
                  </a:lnTo>
                  <a:lnTo>
                    <a:pt x="284003" y="204968"/>
                  </a:lnTo>
                  <a:lnTo>
                    <a:pt x="250031" y="235235"/>
                  </a:lnTo>
                  <a:lnTo>
                    <a:pt x="217858" y="267195"/>
                  </a:lnTo>
                  <a:lnTo>
                    <a:pt x="187565" y="300771"/>
                  </a:lnTo>
                  <a:lnTo>
                    <a:pt x="159232" y="335887"/>
                  </a:lnTo>
                  <a:lnTo>
                    <a:pt x="132940" y="372468"/>
                  </a:lnTo>
                  <a:lnTo>
                    <a:pt x="108769" y="410438"/>
                  </a:lnTo>
                  <a:lnTo>
                    <a:pt x="86801" y="449720"/>
                  </a:lnTo>
                  <a:lnTo>
                    <a:pt x="67115" y="490239"/>
                  </a:lnTo>
                  <a:lnTo>
                    <a:pt x="49792" y="531919"/>
                  </a:lnTo>
                  <a:lnTo>
                    <a:pt x="34914" y="574685"/>
                  </a:lnTo>
                  <a:lnTo>
                    <a:pt x="22560" y="618459"/>
                  </a:lnTo>
                  <a:lnTo>
                    <a:pt x="12810" y="663167"/>
                  </a:lnTo>
                  <a:lnTo>
                    <a:pt x="5747" y="708732"/>
                  </a:lnTo>
                  <a:lnTo>
                    <a:pt x="1450" y="755079"/>
                  </a:lnTo>
                  <a:lnTo>
                    <a:pt x="0" y="802132"/>
                  </a:lnTo>
                  <a:lnTo>
                    <a:pt x="1450" y="849197"/>
                  </a:lnTo>
                  <a:lnTo>
                    <a:pt x="5747" y="895554"/>
                  </a:lnTo>
                  <a:lnTo>
                    <a:pt x="12810" y="941129"/>
                  </a:lnTo>
                  <a:lnTo>
                    <a:pt x="22560" y="985844"/>
                  </a:lnTo>
                  <a:lnTo>
                    <a:pt x="34914" y="1029624"/>
                  </a:lnTo>
                  <a:lnTo>
                    <a:pt x="49792" y="1072394"/>
                  </a:lnTo>
                  <a:lnTo>
                    <a:pt x="67115" y="1114077"/>
                  </a:lnTo>
                  <a:lnTo>
                    <a:pt x="86801" y="1154598"/>
                  </a:lnTo>
                  <a:lnTo>
                    <a:pt x="108769" y="1193881"/>
                  </a:lnTo>
                  <a:lnTo>
                    <a:pt x="132940" y="1231851"/>
                  </a:lnTo>
                  <a:lnTo>
                    <a:pt x="159232" y="1268431"/>
                  </a:lnTo>
                  <a:lnTo>
                    <a:pt x="187565" y="1303545"/>
                  </a:lnTo>
                  <a:lnTo>
                    <a:pt x="217858" y="1337119"/>
                  </a:lnTo>
                  <a:lnTo>
                    <a:pt x="250031" y="1369075"/>
                  </a:lnTo>
                  <a:lnTo>
                    <a:pt x="284003" y="1399339"/>
                  </a:lnTo>
                  <a:lnTo>
                    <a:pt x="319693" y="1427835"/>
                  </a:lnTo>
                  <a:lnTo>
                    <a:pt x="357021" y="1454486"/>
                  </a:lnTo>
                  <a:lnTo>
                    <a:pt x="395907" y="1479218"/>
                  </a:lnTo>
                  <a:lnTo>
                    <a:pt x="436269" y="1501953"/>
                  </a:lnTo>
                  <a:lnTo>
                    <a:pt x="478027" y="1522618"/>
                  </a:lnTo>
                  <a:lnTo>
                    <a:pt x="521100" y="1541135"/>
                  </a:lnTo>
                  <a:lnTo>
                    <a:pt x="565409" y="1557428"/>
                  </a:lnTo>
                  <a:lnTo>
                    <a:pt x="610871" y="1571423"/>
                  </a:lnTo>
                  <a:lnTo>
                    <a:pt x="657408" y="1583044"/>
                  </a:lnTo>
                  <a:lnTo>
                    <a:pt x="704937" y="1592214"/>
                  </a:lnTo>
                  <a:lnTo>
                    <a:pt x="753379" y="1598858"/>
                  </a:lnTo>
                  <a:lnTo>
                    <a:pt x="802653" y="1602899"/>
                  </a:lnTo>
                  <a:lnTo>
                    <a:pt x="852677" y="1604264"/>
                  </a:lnTo>
                  <a:lnTo>
                    <a:pt x="902716" y="1602899"/>
                  </a:lnTo>
                  <a:lnTo>
                    <a:pt x="952001" y="1598858"/>
                  </a:lnTo>
                  <a:lnTo>
                    <a:pt x="1000454" y="1592214"/>
                  </a:lnTo>
                  <a:lnTo>
                    <a:pt x="1047994" y="1583044"/>
                  </a:lnTo>
                  <a:lnTo>
                    <a:pt x="1094540" y="1571423"/>
                  </a:lnTo>
                  <a:lnTo>
                    <a:pt x="1140012" y="1557428"/>
                  </a:lnTo>
                  <a:lnTo>
                    <a:pt x="1184328" y="1541135"/>
                  </a:lnTo>
                  <a:lnTo>
                    <a:pt x="1227409" y="1522618"/>
                  </a:lnTo>
                  <a:lnTo>
                    <a:pt x="1269174" y="1501953"/>
                  </a:lnTo>
                  <a:lnTo>
                    <a:pt x="1309542" y="1479218"/>
                  </a:lnTo>
                  <a:lnTo>
                    <a:pt x="1317408" y="1474216"/>
                  </a:lnTo>
                  <a:lnTo>
                    <a:pt x="852677" y="1474216"/>
                  </a:lnTo>
                  <a:lnTo>
                    <a:pt x="803819" y="1472663"/>
                  </a:lnTo>
                  <a:lnTo>
                    <a:pt x="755835" y="1468071"/>
                  </a:lnTo>
                  <a:lnTo>
                    <a:pt x="708832" y="1460542"/>
                  </a:lnTo>
                  <a:lnTo>
                    <a:pt x="662918" y="1450175"/>
                  </a:lnTo>
                  <a:lnTo>
                    <a:pt x="618199" y="1437073"/>
                  </a:lnTo>
                  <a:lnTo>
                    <a:pt x="574784" y="1421334"/>
                  </a:lnTo>
                  <a:lnTo>
                    <a:pt x="532778" y="1403060"/>
                  </a:lnTo>
                  <a:lnTo>
                    <a:pt x="492289" y="1382352"/>
                  </a:lnTo>
                  <a:lnTo>
                    <a:pt x="453424" y="1359311"/>
                  </a:lnTo>
                  <a:lnTo>
                    <a:pt x="416291" y="1334036"/>
                  </a:lnTo>
                  <a:lnTo>
                    <a:pt x="380996" y="1306629"/>
                  </a:lnTo>
                  <a:lnTo>
                    <a:pt x="347646" y="1277191"/>
                  </a:lnTo>
                  <a:lnTo>
                    <a:pt x="316349" y="1245822"/>
                  </a:lnTo>
                  <a:lnTo>
                    <a:pt x="287211" y="1212623"/>
                  </a:lnTo>
                  <a:lnTo>
                    <a:pt x="260340" y="1177694"/>
                  </a:lnTo>
                  <a:lnTo>
                    <a:pt x="235843" y="1141137"/>
                  </a:lnTo>
                  <a:lnTo>
                    <a:pt x="213827" y="1103052"/>
                  </a:lnTo>
                  <a:lnTo>
                    <a:pt x="194399" y="1063539"/>
                  </a:lnTo>
                  <a:lnTo>
                    <a:pt x="177666" y="1022700"/>
                  </a:lnTo>
                  <a:lnTo>
                    <a:pt x="163735" y="980635"/>
                  </a:lnTo>
                  <a:lnTo>
                    <a:pt x="152713" y="937445"/>
                  </a:lnTo>
                  <a:lnTo>
                    <a:pt x="144708" y="893231"/>
                  </a:lnTo>
                  <a:lnTo>
                    <a:pt x="139827" y="848093"/>
                  </a:lnTo>
                  <a:lnTo>
                    <a:pt x="138175" y="802132"/>
                  </a:lnTo>
                  <a:lnTo>
                    <a:pt x="139827" y="756171"/>
                  </a:lnTo>
                  <a:lnTo>
                    <a:pt x="144708" y="711035"/>
                  </a:lnTo>
                  <a:lnTo>
                    <a:pt x="152713" y="666823"/>
                  </a:lnTo>
                  <a:lnTo>
                    <a:pt x="163735" y="623637"/>
                  </a:lnTo>
                  <a:lnTo>
                    <a:pt x="177666" y="581577"/>
                  </a:lnTo>
                  <a:lnTo>
                    <a:pt x="194399" y="540744"/>
                  </a:lnTo>
                  <a:lnTo>
                    <a:pt x="213827" y="501237"/>
                  </a:lnTo>
                  <a:lnTo>
                    <a:pt x="235843" y="463159"/>
                  </a:lnTo>
                  <a:lnTo>
                    <a:pt x="260340" y="426609"/>
                  </a:lnTo>
                  <a:lnTo>
                    <a:pt x="287211" y="391688"/>
                  </a:lnTo>
                  <a:lnTo>
                    <a:pt x="316349" y="358497"/>
                  </a:lnTo>
                  <a:lnTo>
                    <a:pt x="347646" y="327136"/>
                  </a:lnTo>
                  <a:lnTo>
                    <a:pt x="380996" y="297705"/>
                  </a:lnTo>
                  <a:lnTo>
                    <a:pt x="416291" y="270306"/>
                  </a:lnTo>
                  <a:lnTo>
                    <a:pt x="453424" y="245039"/>
                  </a:lnTo>
                  <a:lnTo>
                    <a:pt x="492289" y="222005"/>
                  </a:lnTo>
                  <a:lnTo>
                    <a:pt x="532778" y="201304"/>
                  </a:lnTo>
                  <a:lnTo>
                    <a:pt x="574784" y="183036"/>
                  </a:lnTo>
                  <a:lnTo>
                    <a:pt x="618199" y="167303"/>
                  </a:lnTo>
                  <a:lnTo>
                    <a:pt x="662918" y="154205"/>
                  </a:lnTo>
                  <a:lnTo>
                    <a:pt x="708832" y="143843"/>
                  </a:lnTo>
                  <a:lnTo>
                    <a:pt x="755835" y="136316"/>
                  </a:lnTo>
                  <a:lnTo>
                    <a:pt x="803819" y="131727"/>
                  </a:lnTo>
                  <a:lnTo>
                    <a:pt x="852677" y="130175"/>
                  </a:lnTo>
                  <a:lnTo>
                    <a:pt x="1317557" y="130175"/>
                  </a:lnTo>
                  <a:lnTo>
                    <a:pt x="1309542" y="125076"/>
                  </a:lnTo>
                  <a:lnTo>
                    <a:pt x="1269174" y="102336"/>
                  </a:lnTo>
                  <a:lnTo>
                    <a:pt x="1227409" y="81668"/>
                  </a:lnTo>
                  <a:lnTo>
                    <a:pt x="1184328" y="63146"/>
                  </a:lnTo>
                  <a:lnTo>
                    <a:pt x="1140012" y="46848"/>
                  </a:lnTo>
                  <a:lnTo>
                    <a:pt x="1094540" y="32850"/>
                  </a:lnTo>
                  <a:lnTo>
                    <a:pt x="1047994" y="21226"/>
                  </a:lnTo>
                  <a:lnTo>
                    <a:pt x="1000454" y="12053"/>
                  </a:lnTo>
                  <a:lnTo>
                    <a:pt x="952001" y="5407"/>
                  </a:lnTo>
                  <a:lnTo>
                    <a:pt x="902716" y="1364"/>
                  </a:lnTo>
                  <a:lnTo>
                    <a:pt x="852677" y="0"/>
                  </a:lnTo>
                  <a:close/>
                </a:path>
                <a:path w="1705609" h="1604645">
                  <a:moveTo>
                    <a:pt x="1317557" y="130175"/>
                  </a:moveTo>
                  <a:lnTo>
                    <a:pt x="852677" y="130175"/>
                  </a:lnTo>
                  <a:lnTo>
                    <a:pt x="901551" y="131727"/>
                  </a:lnTo>
                  <a:lnTo>
                    <a:pt x="949547" y="136316"/>
                  </a:lnTo>
                  <a:lnTo>
                    <a:pt x="996560" y="143843"/>
                  </a:lnTo>
                  <a:lnTo>
                    <a:pt x="1042481" y="154205"/>
                  </a:lnTo>
                  <a:lnTo>
                    <a:pt x="1087205" y="167303"/>
                  </a:lnTo>
                  <a:lnTo>
                    <a:pt x="1130625" y="183036"/>
                  </a:lnTo>
                  <a:lnTo>
                    <a:pt x="1172633" y="201304"/>
                  </a:lnTo>
                  <a:lnTo>
                    <a:pt x="1213122" y="222005"/>
                  </a:lnTo>
                  <a:lnTo>
                    <a:pt x="1251986" y="245039"/>
                  </a:lnTo>
                  <a:lnTo>
                    <a:pt x="1289118" y="270306"/>
                  </a:lnTo>
                  <a:lnTo>
                    <a:pt x="1324410" y="297705"/>
                  </a:lnTo>
                  <a:lnTo>
                    <a:pt x="1357756" y="327136"/>
                  </a:lnTo>
                  <a:lnTo>
                    <a:pt x="1389049" y="358497"/>
                  </a:lnTo>
                  <a:lnTo>
                    <a:pt x="1418182" y="391688"/>
                  </a:lnTo>
                  <a:lnTo>
                    <a:pt x="1445048" y="426609"/>
                  </a:lnTo>
                  <a:lnTo>
                    <a:pt x="1469540" y="463159"/>
                  </a:lnTo>
                  <a:lnTo>
                    <a:pt x="1491551" y="501237"/>
                  </a:lnTo>
                  <a:lnTo>
                    <a:pt x="1510974" y="540744"/>
                  </a:lnTo>
                  <a:lnTo>
                    <a:pt x="1527702" y="581577"/>
                  </a:lnTo>
                  <a:lnTo>
                    <a:pt x="1541629" y="623637"/>
                  </a:lnTo>
                  <a:lnTo>
                    <a:pt x="1552647" y="666823"/>
                  </a:lnTo>
                  <a:lnTo>
                    <a:pt x="1560649" y="711035"/>
                  </a:lnTo>
                  <a:lnTo>
                    <a:pt x="1565529" y="756171"/>
                  </a:lnTo>
                  <a:lnTo>
                    <a:pt x="1567179" y="802132"/>
                  </a:lnTo>
                  <a:lnTo>
                    <a:pt x="1565529" y="848093"/>
                  </a:lnTo>
                  <a:lnTo>
                    <a:pt x="1560649" y="893231"/>
                  </a:lnTo>
                  <a:lnTo>
                    <a:pt x="1552647" y="937445"/>
                  </a:lnTo>
                  <a:lnTo>
                    <a:pt x="1541629" y="980635"/>
                  </a:lnTo>
                  <a:lnTo>
                    <a:pt x="1527702" y="1022700"/>
                  </a:lnTo>
                  <a:lnTo>
                    <a:pt x="1510974" y="1063539"/>
                  </a:lnTo>
                  <a:lnTo>
                    <a:pt x="1491551" y="1103052"/>
                  </a:lnTo>
                  <a:lnTo>
                    <a:pt x="1469540" y="1141137"/>
                  </a:lnTo>
                  <a:lnTo>
                    <a:pt x="1445048" y="1177694"/>
                  </a:lnTo>
                  <a:lnTo>
                    <a:pt x="1418182" y="1212623"/>
                  </a:lnTo>
                  <a:lnTo>
                    <a:pt x="1389049" y="1245822"/>
                  </a:lnTo>
                  <a:lnTo>
                    <a:pt x="1357756" y="1277191"/>
                  </a:lnTo>
                  <a:lnTo>
                    <a:pt x="1324410" y="1306629"/>
                  </a:lnTo>
                  <a:lnTo>
                    <a:pt x="1289118" y="1334036"/>
                  </a:lnTo>
                  <a:lnTo>
                    <a:pt x="1251986" y="1359311"/>
                  </a:lnTo>
                  <a:lnTo>
                    <a:pt x="1213122" y="1382352"/>
                  </a:lnTo>
                  <a:lnTo>
                    <a:pt x="1172633" y="1403060"/>
                  </a:lnTo>
                  <a:lnTo>
                    <a:pt x="1130625" y="1421334"/>
                  </a:lnTo>
                  <a:lnTo>
                    <a:pt x="1087205" y="1437073"/>
                  </a:lnTo>
                  <a:lnTo>
                    <a:pt x="1042481" y="1450175"/>
                  </a:lnTo>
                  <a:lnTo>
                    <a:pt x="996560" y="1460542"/>
                  </a:lnTo>
                  <a:lnTo>
                    <a:pt x="949547" y="1468071"/>
                  </a:lnTo>
                  <a:lnTo>
                    <a:pt x="901551" y="1472663"/>
                  </a:lnTo>
                  <a:lnTo>
                    <a:pt x="852677" y="1474216"/>
                  </a:lnTo>
                  <a:lnTo>
                    <a:pt x="1317408" y="1474216"/>
                  </a:lnTo>
                  <a:lnTo>
                    <a:pt x="1385765" y="1427835"/>
                  </a:lnTo>
                  <a:lnTo>
                    <a:pt x="1421460" y="1399339"/>
                  </a:lnTo>
                  <a:lnTo>
                    <a:pt x="1455435" y="1369075"/>
                  </a:lnTo>
                  <a:lnTo>
                    <a:pt x="1487611" y="1337119"/>
                  </a:lnTo>
                  <a:lnTo>
                    <a:pt x="1517907" y="1303545"/>
                  </a:lnTo>
                  <a:lnTo>
                    <a:pt x="1546242" y="1268431"/>
                  </a:lnTo>
                  <a:lnTo>
                    <a:pt x="1572536" y="1231851"/>
                  </a:lnTo>
                  <a:lnTo>
                    <a:pt x="1596708" y="1193881"/>
                  </a:lnTo>
                  <a:lnTo>
                    <a:pt x="1618678" y="1154598"/>
                  </a:lnTo>
                  <a:lnTo>
                    <a:pt x="1638365" y="1114077"/>
                  </a:lnTo>
                  <a:lnTo>
                    <a:pt x="1655688" y="1072394"/>
                  </a:lnTo>
                  <a:lnTo>
                    <a:pt x="1670567" y="1029624"/>
                  </a:lnTo>
                  <a:lnTo>
                    <a:pt x="1682922" y="985844"/>
                  </a:lnTo>
                  <a:lnTo>
                    <a:pt x="1692671" y="941129"/>
                  </a:lnTo>
                  <a:lnTo>
                    <a:pt x="1699735" y="895554"/>
                  </a:lnTo>
                  <a:lnTo>
                    <a:pt x="1704032" y="849197"/>
                  </a:lnTo>
                  <a:lnTo>
                    <a:pt x="1705482" y="802132"/>
                  </a:lnTo>
                  <a:lnTo>
                    <a:pt x="1704032" y="755079"/>
                  </a:lnTo>
                  <a:lnTo>
                    <a:pt x="1699735" y="708732"/>
                  </a:lnTo>
                  <a:lnTo>
                    <a:pt x="1692671" y="663167"/>
                  </a:lnTo>
                  <a:lnTo>
                    <a:pt x="1682922" y="618459"/>
                  </a:lnTo>
                  <a:lnTo>
                    <a:pt x="1670567" y="574685"/>
                  </a:lnTo>
                  <a:lnTo>
                    <a:pt x="1655688" y="531919"/>
                  </a:lnTo>
                  <a:lnTo>
                    <a:pt x="1638365" y="490239"/>
                  </a:lnTo>
                  <a:lnTo>
                    <a:pt x="1618678" y="449720"/>
                  </a:lnTo>
                  <a:lnTo>
                    <a:pt x="1596708" y="410438"/>
                  </a:lnTo>
                  <a:lnTo>
                    <a:pt x="1572536" y="372468"/>
                  </a:lnTo>
                  <a:lnTo>
                    <a:pt x="1546242" y="335887"/>
                  </a:lnTo>
                  <a:lnTo>
                    <a:pt x="1517907" y="300771"/>
                  </a:lnTo>
                  <a:lnTo>
                    <a:pt x="1487611" y="267195"/>
                  </a:lnTo>
                  <a:lnTo>
                    <a:pt x="1455435" y="235235"/>
                  </a:lnTo>
                  <a:lnTo>
                    <a:pt x="1421460" y="204968"/>
                  </a:lnTo>
                  <a:lnTo>
                    <a:pt x="1385765" y="176468"/>
                  </a:lnTo>
                  <a:lnTo>
                    <a:pt x="1348432" y="149812"/>
                  </a:lnTo>
                  <a:lnTo>
                    <a:pt x="1317557" y="130175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84821" y="1424177"/>
              <a:ext cx="2137410" cy="1604645"/>
            </a:xfrm>
            <a:custGeom>
              <a:avLst/>
              <a:gdLst/>
              <a:ahLst/>
              <a:cxnLst/>
              <a:rect l="l" t="t" r="r" b="b"/>
              <a:pathLst>
                <a:path w="2137409" h="1604645">
                  <a:moveTo>
                    <a:pt x="853058" y="0"/>
                  </a:moveTo>
                  <a:lnTo>
                    <a:pt x="800873" y="1476"/>
                  </a:lnTo>
                  <a:lnTo>
                    <a:pt x="749253" y="5877"/>
                  </a:lnTo>
                  <a:lnTo>
                    <a:pt x="698308" y="13160"/>
                  </a:lnTo>
                  <a:lnTo>
                    <a:pt x="648149" y="23283"/>
                  </a:lnTo>
                  <a:lnTo>
                    <a:pt x="598884" y="36203"/>
                  </a:lnTo>
                  <a:lnTo>
                    <a:pt x="550625" y="51879"/>
                  </a:lnTo>
                  <a:lnTo>
                    <a:pt x="503481" y="70268"/>
                  </a:lnTo>
                  <a:lnTo>
                    <a:pt x="457562" y="91328"/>
                  </a:lnTo>
                  <a:lnTo>
                    <a:pt x="412977" y="115015"/>
                  </a:lnTo>
                  <a:lnTo>
                    <a:pt x="369838" y="141289"/>
                  </a:lnTo>
                  <a:lnTo>
                    <a:pt x="328254" y="170107"/>
                  </a:lnTo>
                  <a:lnTo>
                    <a:pt x="288334" y="201426"/>
                  </a:lnTo>
                  <a:lnTo>
                    <a:pt x="250189" y="235204"/>
                  </a:lnTo>
                  <a:lnTo>
                    <a:pt x="214236" y="271095"/>
                  </a:lnTo>
                  <a:lnTo>
                    <a:pt x="180906" y="308654"/>
                  </a:lnTo>
                  <a:lnTo>
                    <a:pt x="150243" y="347777"/>
                  </a:lnTo>
                  <a:lnTo>
                    <a:pt x="122292" y="388360"/>
                  </a:lnTo>
                  <a:lnTo>
                    <a:pt x="97095" y="430299"/>
                  </a:lnTo>
                  <a:lnTo>
                    <a:pt x="74698" y="473490"/>
                  </a:lnTo>
                  <a:lnTo>
                    <a:pt x="55144" y="517828"/>
                  </a:lnTo>
                  <a:lnTo>
                    <a:pt x="38478" y="563210"/>
                  </a:lnTo>
                  <a:lnTo>
                    <a:pt x="24743" y="609531"/>
                  </a:lnTo>
                  <a:lnTo>
                    <a:pt x="13984" y="656688"/>
                  </a:lnTo>
                  <a:lnTo>
                    <a:pt x="6244" y="704576"/>
                  </a:lnTo>
                  <a:lnTo>
                    <a:pt x="1568" y="753092"/>
                  </a:lnTo>
                  <a:lnTo>
                    <a:pt x="0" y="802132"/>
                  </a:lnTo>
                  <a:lnTo>
                    <a:pt x="1450" y="849197"/>
                  </a:lnTo>
                  <a:lnTo>
                    <a:pt x="5749" y="895554"/>
                  </a:lnTo>
                  <a:lnTo>
                    <a:pt x="12815" y="941129"/>
                  </a:lnTo>
                  <a:lnTo>
                    <a:pt x="22567" y="985844"/>
                  </a:lnTo>
                  <a:lnTo>
                    <a:pt x="34926" y="1029624"/>
                  </a:lnTo>
                  <a:lnTo>
                    <a:pt x="49810" y="1072394"/>
                  </a:lnTo>
                  <a:lnTo>
                    <a:pt x="67139" y="1114077"/>
                  </a:lnTo>
                  <a:lnTo>
                    <a:pt x="86832" y="1154598"/>
                  </a:lnTo>
                  <a:lnTo>
                    <a:pt x="108809" y="1193881"/>
                  </a:lnTo>
                  <a:lnTo>
                    <a:pt x="132988" y="1231851"/>
                  </a:lnTo>
                  <a:lnTo>
                    <a:pt x="159291" y="1268431"/>
                  </a:lnTo>
                  <a:lnTo>
                    <a:pt x="187635" y="1303545"/>
                  </a:lnTo>
                  <a:lnTo>
                    <a:pt x="217940" y="1337119"/>
                  </a:lnTo>
                  <a:lnTo>
                    <a:pt x="250126" y="1369075"/>
                  </a:lnTo>
                  <a:lnTo>
                    <a:pt x="284112" y="1399339"/>
                  </a:lnTo>
                  <a:lnTo>
                    <a:pt x="319817" y="1427835"/>
                  </a:lnTo>
                  <a:lnTo>
                    <a:pt x="357162" y="1454486"/>
                  </a:lnTo>
                  <a:lnTo>
                    <a:pt x="396064" y="1479218"/>
                  </a:lnTo>
                  <a:lnTo>
                    <a:pt x="436444" y="1501953"/>
                  </a:lnTo>
                  <a:lnTo>
                    <a:pt x="478221" y="1522618"/>
                  </a:lnTo>
                  <a:lnTo>
                    <a:pt x="521315" y="1541135"/>
                  </a:lnTo>
                  <a:lnTo>
                    <a:pt x="565644" y="1557428"/>
                  </a:lnTo>
                  <a:lnTo>
                    <a:pt x="611129" y="1571423"/>
                  </a:lnTo>
                  <a:lnTo>
                    <a:pt x="657688" y="1583044"/>
                  </a:lnTo>
                  <a:lnTo>
                    <a:pt x="705241" y="1592214"/>
                  </a:lnTo>
                  <a:lnTo>
                    <a:pt x="753707" y="1598858"/>
                  </a:lnTo>
                  <a:lnTo>
                    <a:pt x="803007" y="1602899"/>
                  </a:lnTo>
                  <a:lnTo>
                    <a:pt x="853058" y="1604264"/>
                  </a:lnTo>
                  <a:lnTo>
                    <a:pt x="903243" y="1602896"/>
                  </a:lnTo>
                  <a:lnTo>
                    <a:pt x="952661" y="1598843"/>
                  </a:lnTo>
                  <a:lnTo>
                    <a:pt x="1001232" y="1592182"/>
                  </a:lnTo>
                  <a:lnTo>
                    <a:pt x="1048876" y="1582987"/>
                  </a:lnTo>
                  <a:lnTo>
                    <a:pt x="1095513" y="1571335"/>
                  </a:lnTo>
                  <a:lnTo>
                    <a:pt x="1141063" y="1557302"/>
                  </a:lnTo>
                  <a:lnTo>
                    <a:pt x="1185445" y="1540962"/>
                  </a:lnTo>
                  <a:lnTo>
                    <a:pt x="1228580" y="1522392"/>
                  </a:lnTo>
                  <a:lnTo>
                    <a:pt x="1270386" y="1501669"/>
                  </a:lnTo>
                  <a:lnTo>
                    <a:pt x="1310785" y="1478866"/>
                  </a:lnTo>
                  <a:lnTo>
                    <a:pt x="1318081" y="1474216"/>
                  </a:lnTo>
                  <a:lnTo>
                    <a:pt x="853058" y="1474216"/>
                  </a:lnTo>
                  <a:lnTo>
                    <a:pt x="804169" y="1472663"/>
                  </a:lnTo>
                  <a:lnTo>
                    <a:pt x="756157" y="1468071"/>
                  </a:lnTo>
                  <a:lnTo>
                    <a:pt x="709129" y="1460542"/>
                  </a:lnTo>
                  <a:lnTo>
                    <a:pt x="663192" y="1450175"/>
                  </a:lnTo>
                  <a:lnTo>
                    <a:pt x="618452" y="1437073"/>
                  </a:lnTo>
                  <a:lnTo>
                    <a:pt x="575018" y="1421334"/>
                  </a:lnTo>
                  <a:lnTo>
                    <a:pt x="532995" y="1403060"/>
                  </a:lnTo>
                  <a:lnTo>
                    <a:pt x="492491" y="1382352"/>
                  </a:lnTo>
                  <a:lnTo>
                    <a:pt x="453613" y="1359311"/>
                  </a:lnTo>
                  <a:lnTo>
                    <a:pt x="416468" y="1334036"/>
                  </a:lnTo>
                  <a:lnTo>
                    <a:pt x="381163" y="1306629"/>
                  </a:lnTo>
                  <a:lnTo>
                    <a:pt x="347805" y="1277191"/>
                  </a:lnTo>
                  <a:lnTo>
                    <a:pt x="316500" y="1245822"/>
                  </a:lnTo>
                  <a:lnTo>
                    <a:pt x="287357" y="1212623"/>
                  </a:lnTo>
                  <a:lnTo>
                    <a:pt x="260481" y="1177694"/>
                  </a:lnTo>
                  <a:lnTo>
                    <a:pt x="235980" y="1141137"/>
                  </a:lnTo>
                  <a:lnTo>
                    <a:pt x="213960" y="1103052"/>
                  </a:lnTo>
                  <a:lnTo>
                    <a:pt x="194530" y="1063539"/>
                  </a:lnTo>
                  <a:lnTo>
                    <a:pt x="177795" y="1022700"/>
                  </a:lnTo>
                  <a:lnTo>
                    <a:pt x="163863" y="980635"/>
                  </a:lnTo>
                  <a:lnTo>
                    <a:pt x="152841" y="937445"/>
                  </a:lnTo>
                  <a:lnTo>
                    <a:pt x="144831" y="893191"/>
                  </a:lnTo>
                  <a:lnTo>
                    <a:pt x="139954" y="848093"/>
                  </a:lnTo>
                  <a:lnTo>
                    <a:pt x="138302" y="802132"/>
                  </a:lnTo>
                  <a:lnTo>
                    <a:pt x="140149" y="753630"/>
                  </a:lnTo>
                  <a:lnTo>
                    <a:pt x="145644" y="705760"/>
                  </a:lnTo>
                  <a:lnTo>
                    <a:pt x="154718" y="658667"/>
                  </a:lnTo>
                  <a:lnTo>
                    <a:pt x="167306" y="612496"/>
                  </a:lnTo>
                  <a:lnTo>
                    <a:pt x="183339" y="567394"/>
                  </a:lnTo>
                  <a:lnTo>
                    <a:pt x="202750" y="523507"/>
                  </a:lnTo>
                  <a:lnTo>
                    <a:pt x="225471" y="480981"/>
                  </a:lnTo>
                  <a:lnTo>
                    <a:pt x="251435" y="439962"/>
                  </a:lnTo>
                  <a:lnTo>
                    <a:pt x="280574" y="400596"/>
                  </a:lnTo>
                  <a:lnTo>
                    <a:pt x="312820" y="363028"/>
                  </a:lnTo>
                  <a:lnTo>
                    <a:pt x="348106" y="327406"/>
                  </a:lnTo>
                  <a:lnTo>
                    <a:pt x="385979" y="294215"/>
                  </a:lnTo>
                  <a:lnTo>
                    <a:pt x="425925" y="263890"/>
                  </a:lnTo>
                  <a:lnTo>
                    <a:pt x="467789" y="236492"/>
                  </a:lnTo>
                  <a:lnTo>
                    <a:pt x="511415" y="212083"/>
                  </a:lnTo>
                  <a:lnTo>
                    <a:pt x="556648" y="190727"/>
                  </a:lnTo>
                  <a:lnTo>
                    <a:pt x="603331" y="172485"/>
                  </a:lnTo>
                  <a:lnTo>
                    <a:pt x="651310" y="157419"/>
                  </a:lnTo>
                  <a:lnTo>
                    <a:pt x="700427" y="145593"/>
                  </a:lnTo>
                  <a:lnTo>
                    <a:pt x="750528" y="137069"/>
                  </a:lnTo>
                  <a:lnTo>
                    <a:pt x="801457" y="131909"/>
                  </a:lnTo>
                  <a:lnTo>
                    <a:pt x="853058" y="130175"/>
                  </a:lnTo>
                  <a:lnTo>
                    <a:pt x="1318565" y="130175"/>
                  </a:lnTo>
                  <a:lnTo>
                    <a:pt x="1318362" y="130042"/>
                  </a:lnTo>
                  <a:lnTo>
                    <a:pt x="1277149" y="106325"/>
                  </a:lnTo>
                  <a:lnTo>
                    <a:pt x="1234501" y="84793"/>
                  </a:lnTo>
                  <a:lnTo>
                    <a:pt x="1190511" y="65519"/>
                  </a:lnTo>
                  <a:lnTo>
                    <a:pt x="1145276" y="48577"/>
                  </a:lnTo>
                  <a:lnTo>
                    <a:pt x="1098890" y="34040"/>
                  </a:lnTo>
                  <a:lnTo>
                    <a:pt x="1051451" y="21981"/>
                  </a:lnTo>
                  <a:lnTo>
                    <a:pt x="1003052" y="12474"/>
                  </a:lnTo>
                  <a:lnTo>
                    <a:pt x="953790" y="5593"/>
                  </a:lnTo>
                  <a:lnTo>
                    <a:pt x="903761" y="1410"/>
                  </a:lnTo>
                  <a:lnTo>
                    <a:pt x="853058" y="0"/>
                  </a:lnTo>
                  <a:close/>
                </a:path>
                <a:path w="2137409" h="1604645">
                  <a:moveTo>
                    <a:pt x="1567687" y="802132"/>
                  </a:moveTo>
                  <a:lnTo>
                    <a:pt x="1566036" y="848093"/>
                  </a:lnTo>
                  <a:lnTo>
                    <a:pt x="1561155" y="893231"/>
                  </a:lnTo>
                  <a:lnTo>
                    <a:pt x="1553149" y="937445"/>
                  </a:lnTo>
                  <a:lnTo>
                    <a:pt x="1542128" y="980635"/>
                  </a:lnTo>
                  <a:lnTo>
                    <a:pt x="1528196" y="1022700"/>
                  </a:lnTo>
                  <a:lnTo>
                    <a:pt x="1511462" y="1063539"/>
                  </a:lnTo>
                  <a:lnTo>
                    <a:pt x="1492033" y="1103052"/>
                  </a:lnTo>
                  <a:lnTo>
                    <a:pt x="1470015" y="1141137"/>
                  </a:lnTo>
                  <a:lnTo>
                    <a:pt x="1445516" y="1177694"/>
                  </a:lnTo>
                  <a:lnTo>
                    <a:pt x="1418643" y="1212623"/>
                  </a:lnTo>
                  <a:lnTo>
                    <a:pt x="1389502" y="1245822"/>
                  </a:lnTo>
                  <a:lnTo>
                    <a:pt x="1358201" y="1277191"/>
                  </a:lnTo>
                  <a:lnTo>
                    <a:pt x="1324847" y="1306629"/>
                  </a:lnTo>
                  <a:lnTo>
                    <a:pt x="1289547" y="1334036"/>
                  </a:lnTo>
                  <a:lnTo>
                    <a:pt x="1252408" y="1359311"/>
                  </a:lnTo>
                  <a:lnTo>
                    <a:pt x="1213536" y="1382352"/>
                  </a:lnTo>
                  <a:lnTo>
                    <a:pt x="1173040" y="1403060"/>
                  </a:lnTo>
                  <a:lnTo>
                    <a:pt x="1131026" y="1421334"/>
                  </a:lnTo>
                  <a:lnTo>
                    <a:pt x="1087601" y="1437073"/>
                  </a:lnTo>
                  <a:lnTo>
                    <a:pt x="1042872" y="1450175"/>
                  </a:lnTo>
                  <a:lnTo>
                    <a:pt x="996946" y="1460542"/>
                  </a:lnTo>
                  <a:lnTo>
                    <a:pt x="949931" y="1468071"/>
                  </a:lnTo>
                  <a:lnTo>
                    <a:pt x="901932" y="1472663"/>
                  </a:lnTo>
                  <a:lnTo>
                    <a:pt x="853058" y="1474216"/>
                  </a:lnTo>
                  <a:lnTo>
                    <a:pt x="1318081" y="1474216"/>
                  </a:lnTo>
                  <a:lnTo>
                    <a:pt x="1387039" y="1427329"/>
                  </a:lnTo>
                  <a:lnTo>
                    <a:pt x="1422733" y="1398746"/>
                  </a:lnTo>
                  <a:lnTo>
                    <a:pt x="1456698" y="1368387"/>
                  </a:lnTo>
                  <a:lnTo>
                    <a:pt x="1488855" y="1336329"/>
                  </a:lnTo>
                  <a:lnTo>
                    <a:pt x="1519123" y="1302647"/>
                  </a:lnTo>
                  <a:lnTo>
                    <a:pt x="1547422" y="1267417"/>
                  </a:lnTo>
                  <a:lnTo>
                    <a:pt x="1573671" y="1230715"/>
                  </a:lnTo>
                  <a:lnTo>
                    <a:pt x="1597791" y="1192616"/>
                  </a:lnTo>
                  <a:lnTo>
                    <a:pt x="1619702" y="1153197"/>
                  </a:lnTo>
                  <a:lnTo>
                    <a:pt x="1639323" y="1112532"/>
                  </a:lnTo>
                  <a:lnTo>
                    <a:pt x="1656574" y="1070699"/>
                  </a:lnTo>
                  <a:lnTo>
                    <a:pt x="1671375" y="1027773"/>
                  </a:lnTo>
                  <a:lnTo>
                    <a:pt x="1683645" y="983828"/>
                  </a:lnTo>
                  <a:lnTo>
                    <a:pt x="1693306" y="938942"/>
                  </a:lnTo>
                  <a:lnTo>
                    <a:pt x="1700276" y="893191"/>
                  </a:lnTo>
                  <a:lnTo>
                    <a:pt x="1662503" y="876998"/>
                  </a:lnTo>
                  <a:lnTo>
                    <a:pt x="1627457" y="856234"/>
                  </a:lnTo>
                  <a:lnTo>
                    <a:pt x="1595673" y="831183"/>
                  </a:lnTo>
                  <a:lnTo>
                    <a:pt x="1567687" y="802132"/>
                  </a:lnTo>
                  <a:close/>
                </a:path>
                <a:path w="2137409" h="1604645">
                  <a:moveTo>
                    <a:pt x="1318565" y="130175"/>
                  </a:moveTo>
                  <a:lnTo>
                    <a:pt x="853058" y="130175"/>
                  </a:lnTo>
                  <a:lnTo>
                    <a:pt x="904022" y="131871"/>
                  </a:lnTo>
                  <a:lnTo>
                    <a:pt x="954141" y="136891"/>
                  </a:lnTo>
                  <a:lnTo>
                    <a:pt x="1003278" y="145127"/>
                  </a:lnTo>
                  <a:lnTo>
                    <a:pt x="1051295" y="156473"/>
                  </a:lnTo>
                  <a:lnTo>
                    <a:pt x="1098055" y="170822"/>
                  </a:lnTo>
                  <a:lnTo>
                    <a:pt x="1143421" y="188070"/>
                  </a:lnTo>
                  <a:lnTo>
                    <a:pt x="1187253" y="208108"/>
                  </a:lnTo>
                  <a:lnTo>
                    <a:pt x="1229415" y="230832"/>
                  </a:lnTo>
                  <a:lnTo>
                    <a:pt x="1269770" y="256134"/>
                  </a:lnTo>
                  <a:lnTo>
                    <a:pt x="1308179" y="283908"/>
                  </a:lnTo>
                  <a:lnTo>
                    <a:pt x="1344573" y="314113"/>
                  </a:lnTo>
                  <a:lnTo>
                    <a:pt x="1378610" y="346448"/>
                  </a:lnTo>
                  <a:lnTo>
                    <a:pt x="1410357" y="381002"/>
                  </a:lnTo>
                  <a:lnTo>
                    <a:pt x="1439607" y="417602"/>
                  </a:lnTo>
                  <a:lnTo>
                    <a:pt x="1466224" y="456144"/>
                  </a:lnTo>
                  <a:lnTo>
                    <a:pt x="1490070" y="496520"/>
                  </a:lnTo>
                  <a:lnTo>
                    <a:pt x="1511007" y="538624"/>
                  </a:lnTo>
                  <a:lnTo>
                    <a:pt x="1528897" y="582350"/>
                  </a:lnTo>
                  <a:lnTo>
                    <a:pt x="1543603" y="627592"/>
                  </a:lnTo>
                  <a:lnTo>
                    <a:pt x="1554987" y="674243"/>
                  </a:lnTo>
                  <a:lnTo>
                    <a:pt x="1569710" y="720078"/>
                  </a:lnTo>
                  <a:lnTo>
                    <a:pt x="1593298" y="761307"/>
                  </a:lnTo>
                  <a:lnTo>
                    <a:pt x="1624604" y="797037"/>
                  </a:lnTo>
                  <a:lnTo>
                    <a:pt x="1662479" y="826377"/>
                  </a:lnTo>
                  <a:lnTo>
                    <a:pt x="1705775" y="848438"/>
                  </a:lnTo>
                  <a:lnTo>
                    <a:pt x="1753343" y="862328"/>
                  </a:lnTo>
                  <a:lnTo>
                    <a:pt x="1804034" y="867156"/>
                  </a:lnTo>
                  <a:lnTo>
                    <a:pt x="1923923" y="867156"/>
                  </a:lnTo>
                  <a:lnTo>
                    <a:pt x="1923923" y="997331"/>
                  </a:lnTo>
                  <a:lnTo>
                    <a:pt x="2137155" y="802132"/>
                  </a:lnTo>
                  <a:lnTo>
                    <a:pt x="2066078" y="737108"/>
                  </a:lnTo>
                  <a:lnTo>
                    <a:pt x="1804034" y="737108"/>
                  </a:lnTo>
                  <a:lnTo>
                    <a:pt x="1764478" y="730573"/>
                  </a:lnTo>
                  <a:lnTo>
                    <a:pt x="1730660" y="712454"/>
                  </a:lnTo>
                  <a:lnTo>
                    <a:pt x="1705272" y="684976"/>
                  </a:lnTo>
                  <a:lnTo>
                    <a:pt x="1691004" y="650367"/>
                  </a:lnTo>
                  <a:lnTo>
                    <a:pt x="1679934" y="603772"/>
                  </a:lnTo>
                  <a:lnTo>
                    <a:pt x="1666089" y="558334"/>
                  </a:lnTo>
                  <a:lnTo>
                    <a:pt x="1649566" y="514126"/>
                  </a:lnTo>
                  <a:lnTo>
                    <a:pt x="1630460" y="471222"/>
                  </a:lnTo>
                  <a:lnTo>
                    <a:pt x="1608867" y="429696"/>
                  </a:lnTo>
                  <a:lnTo>
                    <a:pt x="1584882" y="389620"/>
                  </a:lnTo>
                  <a:lnTo>
                    <a:pt x="1558601" y="351068"/>
                  </a:lnTo>
                  <a:lnTo>
                    <a:pt x="1530063" y="314048"/>
                  </a:lnTo>
                  <a:lnTo>
                    <a:pt x="1499532" y="278829"/>
                  </a:lnTo>
                  <a:lnTo>
                    <a:pt x="1466935" y="245289"/>
                  </a:lnTo>
                  <a:lnTo>
                    <a:pt x="1432424" y="213568"/>
                  </a:lnTo>
                  <a:lnTo>
                    <a:pt x="1396095" y="183737"/>
                  </a:lnTo>
                  <a:lnTo>
                    <a:pt x="1358042" y="155871"/>
                  </a:lnTo>
                  <a:lnTo>
                    <a:pt x="1318565" y="130175"/>
                  </a:lnTo>
                  <a:close/>
                </a:path>
                <a:path w="2137409" h="1604645">
                  <a:moveTo>
                    <a:pt x="1923923" y="607060"/>
                  </a:moveTo>
                  <a:lnTo>
                    <a:pt x="1923923" y="737108"/>
                  </a:lnTo>
                  <a:lnTo>
                    <a:pt x="2066078" y="737108"/>
                  </a:lnTo>
                  <a:lnTo>
                    <a:pt x="1923923" y="60706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706608" y="2052319"/>
              <a:ext cx="236854" cy="325120"/>
            </a:xfrm>
            <a:custGeom>
              <a:avLst/>
              <a:gdLst/>
              <a:ahLst/>
              <a:cxnLst/>
              <a:rect l="l" t="t" r="r" b="b"/>
              <a:pathLst>
                <a:path w="236854" h="325119">
                  <a:moveTo>
                    <a:pt x="129286" y="251840"/>
                  </a:moveTo>
                  <a:lnTo>
                    <a:pt x="93551" y="273637"/>
                  </a:lnTo>
                  <a:lnTo>
                    <a:pt x="90805" y="288035"/>
                  </a:lnTo>
                  <a:lnTo>
                    <a:pt x="91493" y="295443"/>
                  </a:lnTo>
                  <a:lnTo>
                    <a:pt x="121283" y="323947"/>
                  </a:lnTo>
                  <a:lnTo>
                    <a:pt x="129286" y="324612"/>
                  </a:lnTo>
                  <a:lnTo>
                    <a:pt x="137310" y="323947"/>
                  </a:lnTo>
                  <a:lnTo>
                    <a:pt x="167457" y="295443"/>
                  </a:lnTo>
                  <a:lnTo>
                    <a:pt x="168148" y="288035"/>
                  </a:lnTo>
                  <a:lnTo>
                    <a:pt x="167457" y="280485"/>
                  </a:lnTo>
                  <a:lnTo>
                    <a:pt x="137310" y="252481"/>
                  </a:lnTo>
                  <a:lnTo>
                    <a:pt x="129286" y="251840"/>
                  </a:lnTo>
                  <a:close/>
                </a:path>
                <a:path w="236854" h="325119">
                  <a:moveTo>
                    <a:pt x="229998" y="51562"/>
                  </a:moveTo>
                  <a:lnTo>
                    <a:pt x="117983" y="51562"/>
                  </a:lnTo>
                  <a:lnTo>
                    <a:pt x="129766" y="52274"/>
                  </a:lnTo>
                  <a:lnTo>
                    <a:pt x="140335" y="54403"/>
                  </a:lnTo>
                  <a:lnTo>
                    <a:pt x="171771" y="83903"/>
                  </a:lnTo>
                  <a:lnTo>
                    <a:pt x="172720" y="101726"/>
                  </a:lnTo>
                  <a:lnTo>
                    <a:pt x="170052" y="109727"/>
                  </a:lnTo>
                  <a:lnTo>
                    <a:pt x="135026" y="147004"/>
                  </a:lnTo>
                  <a:lnTo>
                    <a:pt x="129206" y="152542"/>
                  </a:lnTo>
                  <a:lnTo>
                    <a:pt x="105283" y="185165"/>
                  </a:lnTo>
                  <a:lnTo>
                    <a:pt x="99441" y="215264"/>
                  </a:lnTo>
                  <a:lnTo>
                    <a:pt x="158623" y="215264"/>
                  </a:lnTo>
                  <a:lnTo>
                    <a:pt x="159142" y="207646"/>
                  </a:lnTo>
                  <a:lnTo>
                    <a:pt x="160686" y="200612"/>
                  </a:lnTo>
                  <a:lnTo>
                    <a:pt x="184342" y="169035"/>
                  </a:lnTo>
                  <a:lnTo>
                    <a:pt x="199247" y="155299"/>
                  </a:lnTo>
                  <a:lnTo>
                    <a:pt x="205295" y="149526"/>
                  </a:lnTo>
                  <a:lnTo>
                    <a:pt x="230377" y="115315"/>
                  </a:lnTo>
                  <a:lnTo>
                    <a:pt x="236474" y="82803"/>
                  </a:lnTo>
                  <a:lnTo>
                    <a:pt x="234549" y="64422"/>
                  </a:lnTo>
                  <a:lnTo>
                    <a:pt x="229998" y="51562"/>
                  </a:lnTo>
                  <a:close/>
                </a:path>
                <a:path w="236854" h="325119">
                  <a:moveTo>
                    <a:pt x="124333" y="0"/>
                  </a:moveTo>
                  <a:lnTo>
                    <a:pt x="84296" y="3810"/>
                  </a:lnTo>
                  <a:lnTo>
                    <a:pt x="35307" y="23550"/>
                  </a:lnTo>
                  <a:lnTo>
                    <a:pt x="0" y="57912"/>
                  </a:lnTo>
                  <a:lnTo>
                    <a:pt x="47498" y="85978"/>
                  </a:lnTo>
                  <a:lnTo>
                    <a:pt x="61190" y="70903"/>
                  </a:lnTo>
                  <a:lnTo>
                    <a:pt x="77501" y="60150"/>
                  </a:lnTo>
                  <a:lnTo>
                    <a:pt x="96432" y="53707"/>
                  </a:lnTo>
                  <a:lnTo>
                    <a:pt x="117983" y="51562"/>
                  </a:lnTo>
                  <a:lnTo>
                    <a:pt x="229998" y="51562"/>
                  </a:lnTo>
                  <a:lnTo>
                    <a:pt x="228790" y="48148"/>
                  </a:lnTo>
                  <a:lnTo>
                    <a:pt x="189341" y="12376"/>
                  </a:lnTo>
                  <a:lnTo>
                    <a:pt x="148574" y="1379"/>
                  </a:lnTo>
                  <a:lnTo>
                    <a:pt x="124333" y="0"/>
                  </a:lnTo>
                  <a:close/>
                </a:path>
              </a:pathLst>
            </a:custGeom>
            <a:solidFill>
              <a:srgbClr val="974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92841" y="2299588"/>
              <a:ext cx="86486" cy="819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02036" y="2047747"/>
              <a:ext cx="245618" cy="22440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0694289" y="1954783"/>
            <a:ext cx="289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페이퍼로지 7 Bold"/>
                <a:cs typeface="페이퍼로지 7 Bold"/>
              </a:rPr>
              <a:t>?</a:t>
            </a:r>
            <a:endParaRPr sz="3200">
              <a:latin typeface="페이퍼로지 7 Bold"/>
              <a:cs typeface="페이퍼로지 7 Bold"/>
            </a:endParaRPr>
          </a:p>
        </p:txBody>
      </p: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69731" y="2119757"/>
            <a:ext cx="235712" cy="18694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8268081" y="2061464"/>
            <a:ext cx="259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페이퍼로지 7 Bold"/>
                <a:cs typeface="페이퍼로지 7 Bold"/>
              </a:rPr>
              <a:t>AI</a:t>
            </a:r>
            <a:endParaRPr sz="1800">
              <a:latin typeface="페이퍼로지 7 Bold"/>
              <a:cs typeface="페이퍼로지 7 Bold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spc="5" dirty="0"/>
              <a:t>41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0249661" y="3415664"/>
            <a:ext cx="123190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5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A</a:t>
            </a:r>
            <a:r>
              <a:rPr sz="1400" b="0" spc="114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G</a:t>
            </a:r>
            <a:r>
              <a:rPr sz="1400" b="0" spc="6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-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(</a:t>
            </a:r>
            <a:r>
              <a:rPr sz="1400" b="0" spc="8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A</a:t>
            </a:r>
            <a:r>
              <a:rPr sz="1400" b="0" spc="9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r</a:t>
            </a:r>
            <a:r>
              <a:rPr sz="1400" b="0" spc="2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-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6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f</a:t>
            </a:r>
            <a:r>
              <a:rPr sz="1400" b="0" spc="1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3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c</a:t>
            </a:r>
            <a:r>
              <a:rPr sz="1400" b="0" spc="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a</a:t>
            </a:r>
            <a:r>
              <a:rPr sz="1400" b="0" spc="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l  </a:t>
            </a:r>
            <a:r>
              <a:rPr sz="1400" b="0" spc="6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General </a:t>
            </a:r>
            <a:r>
              <a:rPr sz="1400" b="0" spc="7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8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13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n</a:t>
            </a:r>
            <a:r>
              <a:rPr sz="1400" b="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5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ell</a:t>
            </a:r>
            <a:r>
              <a:rPr sz="1400" b="0" spc="5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12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g</a:t>
            </a:r>
            <a:r>
              <a:rPr sz="1400" b="0" spc="4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ence)</a:t>
            </a:r>
            <a:endParaRPr sz="1400">
              <a:latin typeface="에스코어 드림 4 Regular"/>
              <a:cs typeface="에스코어 드림 4 Regular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49661" y="4269104"/>
            <a:ext cx="1942339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3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ASI(Artificial </a:t>
            </a:r>
            <a:r>
              <a:rPr sz="1400" b="0" spc="4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 </a:t>
            </a:r>
            <a:endParaRPr lang="en-US" sz="1400" b="0" spc="40" dirty="0">
              <a:solidFill>
                <a:srgbClr val="974707"/>
              </a:solidFill>
              <a:latin typeface="에스코어 드림 4 Regular"/>
              <a:cs typeface="에스코어 드림 4 Regular"/>
            </a:endParaRPr>
          </a:p>
          <a:p>
            <a:pPr marL="100965" marR="5080" indent="-88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01600" algn="l"/>
              </a:tabLst>
            </a:pPr>
            <a:r>
              <a:rPr sz="1400" b="0" spc="-1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S</a:t>
            </a:r>
            <a:r>
              <a:rPr sz="1400" b="0" spc="114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u</a:t>
            </a:r>
            <a:r>
              <a:rPr sz="1400" b="0" spc="14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p</a:t>
            </a:r>
            <a:r>
              <a:rPr sz="1400" b="0" spc="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er</a:t>
            </a:r>
            <a:r>
              <a:rPr lang="en-US" sz="1400" b="0" spc="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 </a:t>
            </a:r>
            <a:r>
              <a:rPr sz="1400" b="0" spc="6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in</a:t>
            </a:r>
            <a:r>
              <a:rPr sz="1400" b="0" spc="3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t</a:t>
            </a:r>
            <a:r>
              <a:rPr sz="1400" b="0" spc="5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ell</a:t>
            </a:r>
            <a:r>
              <a:rPr sz="1400" b="0" spc="5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i</a:t>
            </a:r>
            <a:r>
              <a:rPr sz="1400" b="0" spc="125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g</a:t>
            </a:r>
            <a:r>
              <a:rPr sz="1400" b="0" spc="40" dirty="0">
                <a:solidFill>
                  <a:srgbClr val="974707"/>
                </a:solidFill>
                <a:latin typeface="에스코어 드림 4 Regular"/>
                <a:cs typeface="에스코어 드림 4 Regular"/>
              </a:rPr>
              <a:t>ence)</a:t>
            </a:r>
            <a:endParaRPr sz="1400" dirty="0">
              <a:latin typeface="에스코어 드림 4 Regular"/>
              <a:cs typeface="에스코어 드림 4 Regular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7D870C-68B7-7680-1F67-9D20452BCE69}"/>
              </a:ext>
            </a:extLst>
          </p:cNvPr>
          <p:cNvSpPr txBox="1"/>
          <p:nvPr/>
        </p:nvSpPr>
        <p:spPr>
          <a:xfrm>
            <a:off x="989606" y="406924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도구의 진화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>
            <a:extLst>
              <a:ext uri="{FF2B5EF4-FFF2-40B4-BE49-F238E27FC236}">
                <a16:creationId xmlns:a16="http://schemas.microsoft.com/office/drawing/2014/main" id="{9E71A057-9153-CB51-9B2A-3A44277BCF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9" y="1143000"/>
            <a:ext cx="11592881" cy="523367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9123D12-3B64-A50E-ECAB-F8BDC37F8C2F}"/>
              </a:ext>
            </a:extLst>
          </p:cNvPr>
          <p:cNvSpPr txBox="1"/>
          <p:nvPr/>
        </p:nvSpPr>
        <p:spPr>
          <a:xfrm>
            <a:off x="989606" y="406924"/>
            <a:ext cx="3015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현 단계 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: AI Agent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나눔스퀘어OTF_ac ExtraBold" panose="020B0600000101010101" pitchFamily="34" charset="-127"/>
              <a:ea typeface="나눔스퀘어OTF_ac ExtraBold" panose="020B0600000101010101" pitchFamily="34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agent_evolution_gener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_gener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71475" y="1160525"/>
            <a:ext cx="9408160" cy="4379595"/>
            <a:chOff x="371475" y="1160525"/>
            <a:chExt cx="9408160" cy="43795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475" y="1160525"/>
              <a:ext cx="8374253" cy="43790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0619" y="1327403"/>
              <a:ext cx="1008900" cy="12466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8371" y="1372488"/>
              <a:ext cx="918336" cy="112153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818371" y="1372488"/>
              <a:ext cx="918844" cy="1122045"/>
            </a:xfrm>
            <a:custGeom>
              <a:avLst/>
              <a:gdLst/>
              <a:ahLst/>
              <a:cxnLst/>
              <a:rect l="l" t="t" r="r" b="b"/>
              <a:pathLst>
                <a:path w="918845" h="1122045">
                  <a:moveTo>
                    <a:pt x="0" y="144652"/>
                  </a:moveTo>
                  <a:lnTo>
                    <a:pt x="666242" y="144652"/>
                  </a:lnTo>
                  <a:lnTo>
                    <a:pt x="666242" y="0"/>
                  </a:lnTo>
                  <a:lnTo>
                    <a:pt x="918336" y="560832"/>
                  </a:lnTo>
                  <a:lnTo>
                    <a:pt x="666242" y="1121537"/>
                  </a:lnTo>
                  <a:lnTo>
                    <a:pt x="666242" y="976884"/>
                  </a:lnTo>
                  <a:lnTo>
                    <a:pt x="0" y="976884"/>
                  </a:lnTo>
                  <a:lnTo>
                    <a:pt x="0" y="144652"/>
                  </a:lnTo>
                  <a:close/>
                </a:path>
              </a:pathLst>
            </a:custGeom>
            <a:ln w="952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0291" y="5724245"/>
            <a:ext cx="8565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5" dirty="0">
                <a:latin typeface="새굴림"/>
                <a:cs typeface="새굴림"/>
              </a:rPr>
              <a:t>자</a:t>
            </a:r>
            <a:r>
              <a:rPr sz="1200" spc="-300" dirty="0">
                <a:latin typeface="새굴림"/>
                <a:cs typeface="새굴림"/>
              </a:rPr>
              <a:t>료</a:t>
            </a:r>
            <a:r>
              <a:rPr sz="1200" spc="-105" dirty="0">
                <a:latin typeface="새굴림"/>
                <a:cs typeface="새굴림"/>
              </a:rPr>
              <a:t> </a:t>
            </a:r>
            <a:r>
              <a:rPr sz="1200" spc="25" dirty="0">
                <a:latin typeface="Gill Sans MT"/>
                <a:cs typeface="Gill Sans MT"/>
              </a:rPr>
              <a:t>:</a:t>
            </a:r>
            <a:r>
              <a:rPr sz="1200" spc="-40" dirty="0">
                <a:latin typeface="Gill Sans MT"/>
                <a:cs typeface="Gill Sans MT"/>
              </a:rPr>
              <a:t> </a:t>
            </a:r>
            <a:r>
              <a:rPr sz="1200" spc="10" dirty="0" err="1">
                <a:latin typeface="Gill Sans MT"/>
                <a:cs typeface="Gill Sans MT"/>
              </a:rPr>
              <a:t>Gen</a:t>
            </a:r>
            <a:r>
              <a:rPr sz="1200" spc="155" dirty="0" err="1">
                <a:latin typeface="Gill Sans MT"/>
                <a:cs typeface="Gill Sans MT"/>
              </a:rPr>
              <a:t>s</a:t>
            </a:r>
            <a:r>
              <a:rPr sz="1200" spc="114" dirty="0" err="1">
                <a:latin typeface="Gill Sans MT"/>
                <a:cs typeface="Gill Sans MT"/>
              </a:rPr>
              <a:t>p</a:t>
            </a:r>
            <a:r>
              <a:rPr sz="1200" spc="85" dirty="0" err="1">
                <a:latin typeface="Gill Sans MT"/>
                <a:cs typeface="Gill Sans MT"/>
              </a:rPr>
              <a:t>a</a:t>
            </a:r>
            <a:r>
              <a:rPr lang="en-US" sz="1200" spc="85" dirty="0" err="1">
                <a:latin typeface="Gill Sans MT"/>
                <a:cs typeface="Gill Sans MT"/>
              </a:rPr>
              <a:t>r</a:t>
            </a:r>
            <a:r>
              <a:rPr sz="1200" spc="125" dirty="0" err="1">
                <a:latin typeface="Gill Sans MT"/>
                <a:cs typeface="Gill Sans MT"/>
              </a:rPr>
              <a:t>k</a:t>
            </a:r>
            <a:r>
              <a:rPr sz="1200" spc="30" dirty="0">
                <a:latin typeface="Gill Sans MT"/>
                <a:cs typeface="Gill Sans MT"/>
              </a:rPr>
              <a:t>(</a:t>
            </a:r>
            <a:r>
              <a:rPr sz="1200" spc="45" dirty="0">
                <a:latin typeface="Gill Sans MT"/>
                <a:cs typeface="Gill Sans MT"/>
              </a:rPr>
              <a:t>2</a:t>
            </a:r>
            <a:r>
              <a:rPr sz="1200" spc="70" dirty="0">
                <a:latin typeface="Gill Sans MT"/>
                <a:cs typeface="Gill Sans MT"/>
              </a:rPr>
              <a:t>0</a:t>
            </a:r>
            <a:r>
              <a:rPr sz="1200" spc="65" dirty="0">
                <a:latin typeface="Gill Sans MT"/>
                <a:cs typeface="Gill Sans MT"/>
              </a:rPr>
              <a:t>2</a:t>
            </a:r>
            <a:r>
              <a:rPr sz="1200" spc="85" dirty="0">
                <a:latin typeface="Gill Sans MT"/>
                <a:cs typeface="Gill Sans MT"/>
              </a:rPr>
              <a:t>6</a:t>
            </a:r>
            <a:r>
              <a:rPr sz="1200" spc="25" dirty="0">
                <a:latin typeface="Gill Sans MT"/>
                <a:cs typeface="Gill Sans MT"/>
              </a:rPr>
              <a:t>.</a:t>
            </a:r>
            <a:r>
              <a:rPr sz="1200" spc="70" dirty="0">
                <a:latin typeface="Gill Sans MT"/>
                <a:cs typeface="Gill Sans MT"/>
              </a:rPr>
              <a:t>0</a:t>
            </a:r>
            <a:r>
              <a:rPr sz="1200" spc="65" dirty="0">
                <a:latin typeface="Gill Sans MT"/>
                <a:cs typeface="Gill Sans MT"/>
              </a:rPr>
              <a:t>1</a:t>
            </a:r>
            <a:r>
              <a:rPr sz="1200" spc="25" dirty="0">
                <a:latin typeface="Gill Sans MT"/>
                <a:cs typeface="Gill Sans MT"/>
              </a:rPr>
              <a:t>)</a:t>
            </a:r>
            <a:endParaRPr sz="1200" dirty="0">
              <a:latin typeface="Gill Sans MT"/>
              <a:cs typeface="Gill Sans MT"/>
            </a:endParaRPr>
          </a:p>
          <a:p>
            <a:pPr marL="355600">
              <a:lnSpc>
                <a:spcPct val="100000"/>
              </a:lnSpc>
            </a:pPr>
            <a:r>
              <a:rPr sz="1200" spc="75" dirty="0">
                <a:latin typeface="Gill Sans MT"/>
                <a:cs typeface="Gill Sans MT"/>
              </a:rPr>
              <a:t>(</a:t>
            </a:r>
            <a:r>
              <a:rPr sz="1200" u="sng" spc="7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Stanfoíd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AI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 </a:t>
            </a:r>
            <a:r>
              <a:rPr sz="1200" u="sng" spc="3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Index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 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5"/>
              </a:rPr>
              <a:t>2025</a:t>
            </a:r>
            <a:r>
              <a:rPr sz="1200" spc="50" dirty="0">
                <a:latin typeface="Gill Sans MT"/>
                <a:cs typeface="Gill Sans MT"/>
              </a:rPr>
              <a:t>,</a:t>
            </a:r>
            <a:r>
              <a:rPr sz="1200" spc="-15" dirty="0">
                <a:latin typeface="Gill Sans MT"/>
                <a:cs typeface="Gill Sans MT"/>
              </a:rPr>
              <a:t> </a:t>
            </a:r>
            <a:r>
              <a:rPr sz="1200" u="sng" spc="6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State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 </a:t>
            </a:r>
            <a:r>
              <a:rPr sz="1200" u="sng" spc="6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of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AI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 </a:t>
            </a:r>
            <a:r>
              <a:rPr sz="1200" u="sng" spc="4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Repoít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 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6"/>
              </a:rPr>
              <a:t>2025</a:t>
            </a:r>
            <a:r>
              <a:rPr sz="1200" spc="50" dirty="0">
                <a:latin typeface="Gill Sans MT"/>
                <a:cs typeface="Gill Sans MT"/>
              </a:rPr>
              <a:t>,</a:t>
            </a:r>
            <a:r>
              <a:rPr sz="1200" spc="-15" dirty="0">
                <a:latin typeface="Gill Sans MT"/>
                <a:cs typeface="Gill Sans MT"/>
              </a:rPr>
              <a:t> </a:t>
            </a:r>
            <a:r>
              <a:rPr sz="1200" u="sng" spc="4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"Geneíative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 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to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 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Agentic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 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7"/>
              </a:rPr>
              <a:t>AI"(2025)</a:t>
            </a:r>
            <a:r>
              <a:rPr sz="1200" spc="25" dirty="0">
                <a:latin typeface="Gill Sans MT"/>
                <a:cs typeface="Gill Sans MT"/>
              </a:rPr>
              <a:t>,</a:t>
            </a:r>
            <a:r>
              <a:rPr sz="1200" spc="-10" dirty="0">
                <a:latin typeface="Gill Sans MT"/>
                <a:cs typeface="Gill Sans MT"/>
              </a:rPr>
              <a:t> </a:t>
            </a:r>
            <a:r>
              <a:rPr sz="1200" u="sng" spc="4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8"/>
              </a:rPr>
              <a:t>"Multi-agent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8"/>
              </a:rPr>
              <a:t> 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8"/>
              </a:rPr>
              <a:t>Embodied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8"/>
              </a:rPr>
              <a:t> </a:t>
            </a:r>
            <a:r>
              <a:rPr sz="1200" u="sng" spc="30" dirty="0">
                <a:uFill>
                  <a:solidFill>
                    <a:srgbClr val="000000"/>
                  </a:solidFill>
                </a:uFill>
                <a:latin typeface="Gill Sans MT"/>
                <a:cs typeface="Gill Sans MT"/>
                <a:hlinkClick r:id="rId8"/>
              </a:rPr>
              <a:t>AI"(2025)</a:t>
            </a:r>
            <a:r>
              <a:rPr sz="1200" spc="-5" dirty="0">
                <a:latin typeface="Gill Sans MT"/>
                <a:cs typeface="Gill Sans MT"/>
                <a:hlinkClick r:id="rId8"/>
              </a:rPr>
              <a:t> </a:t>
            </a:r>
            <a:r>
              <a:rPr sz="1200" spc="-300" dirty="0">
                <a:latin typeface="새굴림"/>
                <a:cs typeface="새굴림"/>
              </a:rPr>
              <a:t>등</a:t>
            </a:r>
            <a:r>
              <a:rPr sz="1200" spc="-290" dirty="0">
                <a:latin typeface="새굴림"/>
                <a:cs typeface="새굴림"/>
              </a:rPr>
              <a:t> </a:t>
            </a:r>
            <a:r>
              <a:rPr lang="en-US" sz="1200" spc="-290" dirty="0">
                <a:latin typeface="새굴림"/>
                <a:cs typeface="새굴림"/>
              </a:rPr>
              <a:t>  </a:t>
            </a:r>
            <a:r>
              <a:rPr sz="1200" spc="-305" dirty="0" err="1">
                <a:latin typeface="새굴림"/>
                <a:cs typeface="새굴림"/>
              </a:rPr>
              <a:t>참조</a:t>
            </a:r>
            <a:endParaRPr sz="1200" dirty="0">
              <a:latin typeface="새굴림"/>
              <a:cs typeface="새굴림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98966" y="1773173"/>
            <a:ext cx="37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0" dirty="0">
                <a:latin typeface="새굴림"/>
                <a:cs typeface="새굴림"/>
              </a:rPr>
              <a:t>협업</a:t>
            </a:r>
            <a:endParaRPr sz="1800">
              <a:latin typeface="새굴림"/>
              <a:cs typeface="새굴림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746235" y="2785872"/>
            <a:ext cx="1033780" cy="1247140"/>
            <a:chOff x="8746235" y="2785872"/>
            <a:chExt cx="1033780" cy="124714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70619" y="2785872"/>
              <a:ext cx="1008900" cy="1246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46235" y="3025127"/>
              <a:ext cx="871740" cy="8351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18371" y="2831338"/>
              <a:ext cx="918336" cy="112153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818371" y="2831338"/>
              <a:ext cx="918844" cy="1122045"/>
            </a:xfrm>
            <a:custGeom>
              <a:avLst/>
              <a:gdLst/>
              <a:ahLst/>
              <a:cxnLst/>
              <a:rect l="l" t="t" r="r" b="b"/>
              <a:pathLst>
                <a:path w="918845" h="1122045">
                  <a:moveTo>
                    <a:pt x="0" y="144652"/>
                  </a:moveTo>
                  <a:lnTo>
                    <a:pt x="666242" y="144652"/>
                  </a:lnTo>
                  <a:lnTo>
                    <a:pt x="666242" y="0"/>
                  </a:lnTo>
                  <a:lnTo>
                    <a:pt x="918336" y="560832"/>
                  </a:lnTo>
                  <a:lnTo>
                    <a:pt x="666242" y="1121537"/>
                  </a:lnTo>
                  <a:lnTo>
                    <a:pt x="666242" y="976884"/>
                  </a:lnTo>
                  <a:lnTo>
                    <a:pt x="0" y="976884"/>
                  </a:lnTo>
                  <a:lnTo>
                    <a:pt x="0" y="14465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913621" y="3095371"/>
            <a:ext cx="7043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75" dirty="0">
                <a:latin typeface="새굴림"/>
                <a:cs typeface="새굴림"/>
              </a:rPr>
              <a:t>사이버  네틱스</a:t>
            </a:r>
            <a:endParaRPr sz="1800" dirty="0">
              <a:latin typeface="새굴림"/>
              <a:cs typeface="새굴림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746235" y="4245864"/>
            <a:ext cx="1033780" cy="1247140"/>
            <a:chOff x="8746235" y="4245864"/>
            <a:chExt cx="1033780" cy="1247140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770619" y="4245864"/>
              <a:ext cx="1008900" cy="12466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46235" y="4620755"/>
              <a:ext cx="871740" cy="5608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18371" y="4290187"/>
              <a:ext cx="918336" cy="112153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818371" y="4290187"/>
              <a:ext cx="918844" cy="1122045"/>
            </a:xfrm>
            <a:custGeom>
              <a:avLst/>
              <a:gdLst/>
              <a:ahLst/>
              <a:cxnLst/>
              <a:rect l="l" t="t" r="r" b="b"/>
              <a:pathLst>
                <a:path w="918845" h="1122045">
                  <a:moveTo>
                    <a:pt x="0" y="144652"/>
                  </a:moveTo>
                  <a:lnTo>
                    <a:pt x="666242" y="144652"/>
                  </a:lnTo>
                  <a:lnTo>
                    <a:pt x="666242" y="0"/>
                  </a:lnTo>
                  <a:lnTo>
                    <a:pt x="918336" y="560832"/>
                  </a:lnTo>
                  <a:lnTo>
                    <a:pt x="666242" y="1121537"/>
                  </a:lnTo>
                  <a:lnTo>
                    <a:pt x="666242" y="976884"/>
                  </a:lnTo>
                  <a:lnTo>
                    <a:pt x="0" y="976884"/>
                  </a:lnTo>
                  <a:lnTo>
                    <a:pt x="0" y="144652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913621" y="4691633"/>
            <a:ext cx="542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0" dirty="0">
                <a:latin typeface="새굴림"/>
                <a:cs typeface="새굴림"/>
              </a:rPr>
              <a:t>범용성</a:t>
            </a:r>
            <a:endParaRPr sz="1800">
              <a:latin typeface="새굴림"/>
              <a:cs typeface="새굴림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pc="-100" dirty="0"/>
              <a:t>연구연</a:t>
            </a:r>
            <a:r>
              <a:rPr dirty="0"/>
              <a:t>수</a:t>
            </a:r>
            <a:r>
              <a:rPr spc="-204" dirty="0"/>
              <a:t> </a:t>
            </a:r>
            <a:r>
              <a:rPr spc="-100" dirty="0"/>
              <a:t>결과보고서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spc="5" dirty="0"/>
              <a:t>42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952101" y="1540002"/>
            <a:ext cx="1383665" cy="727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KoPub돋움체 Bold"/>
                <a:cs typeface="KoPub돋움체 Bold"/>
              </a:rPr>
              <a:t>군집(Swarm)</a:t>
            </a:r>
            <a:r>
              <a:rPr sz="1600" b="1" spc="-35" dirty="0">
                <a:latin typeface="KoPub돋움체 Bold"/>
                <a:cs typeface="KoPub돋움체 Bold"/>
              </a:rPr>
              <a:t> </a:t>
            </a:r>
            <a:r>
              <a:rPr sz="1600" b="1" spc="-5" dirty="0">
                <a:latin typeface="KoPub돋움체 Bold"/>
                <a:cs typeface="KoPub돋움체 Bold"/>
              </a:rPr>
              <a:t>및 </a:t>
            </a:r>
            <a:r>
              <a:rPr sz="1600" b="1" spc="-450" dirty="0">
                <a:latin typeface="KoPub돋움체 Bold"/>
                <a:cs typeface="KoPub돋움체 Bold"/>
              </a:rPr>
              <a:t> </a:t>
            </a:r>
            <a:r>
              <a:rPr sz="1600" b="1" spc="-5" dirty="0">
                <a:latin typeface="KoPub돋움체 Bold"/>
                <a:cs typeface="KoPub돋움체 Bold"/>
              </a:rPr>
              <a:t>다중 </a:t>
            </a:r>
            <a:r>
              <a:rPr sz="1600" b="1" spc="-5" dirty="0" err="1">
                <a:latin typeface="KoPub돋움체 Bold"/>
                <a:cs typeface="KoPub돋움체 Bold"/>
              </a:rPr>
              <a:t>에이전트</a:t>
            </a:r>
            <a:r>
              <a:rPr sz="1600" b="1" spc="-5" dirty="0">
                <a:latin typeface="KoPub돋움체 Bold"/>
                <a:cs typeface="KoPub돋움체 Bold"/>
              </a:rPr>
              <a:t> </a:t>
            </a:r>
            <a:r>
              <a:rPr sz="1600" b="1" dirty="0">
                <a:latin typeface="KoPub돋움체 Bold"/>
                <a:cs typeface="KoPub돋움체 Bold"/>
              </a:rPr>
              <a:t> </a:t>
            </a:r>
            <a:endParaRPr lang="en-US" sz="1600" b="1" dirty="0">
              <a:latin typeface="KoPub돋움체 Bold"/>
              <a:cs typeface="KoPub돋움체 Bold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dirty="0">
                <a:latin typeface="KoPub돋움체 Bold"/>
                <a:cs typeface="KoPub돋움체 Bold"/>
              </a:rPr>
              <a:t>(협력하는</a:t>
            </a:r>
            <a:r>
              <a:rPr sz="1400" b="1" spc="-35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로봇</a:t>
            </a:r>
            <a:r>
              <a:rPr sz="1400" b="1" spc="-30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팀)</a:t>
            </a:r>
            <a:endParaRPr sz="1400" dirty="0">
              <a:latin typeface="KoPub돋움체 Bold"/>
              <a:cs typeface="KoPub돋움체 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22002" y="3090163"/>
            <a:ext cx="1831339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KoPub돋움체 Bold"/>
                <a:cs typeface="KoPub돋움체 Bold"/>
              </a:rPr>
              <a:t>인간</a:t>
            </a:r>
            <a:r>
              <a:rPr sz="1600" b="1" spc="-25" dirty="0">
                <a:latin typeface="KoPub돋움체 Bold"/>
                <a:cs typeface="KoPub돋움체 Bold"/>
              </a:rPr>
              <a:t> </a:t>
            </a:r>
            <a:r>
              <a:rPr sz="1600" b="1" spc="-5" dirty="0">
                <a:latin typeface="KoPub돋움체 Bold"/>
                <a:cs typeface="KoPub돋움체 Bold"/>
              </a:rPr>
              <a:t>내부/밀착형</a:t>
            </a:r>
            <a:r>
              <a:rPr sz="1600" b="1" dirty="0">
                <a:latin typeface="KoPub돋움체 Bold"/>
                <a:cs typeface="KoPub돋움체 Bold"/>
              </a:rPr>
              <a:t> </a:t>
            </a:r>
            <a:r>
              <a:rPr sz="1600" b="1" spc="-5" dirty="0">
                <a:latin typeface="KoPub돋움체 Bold"/>
                <a:cs typeface="KoPub돋움체 Bold"/>
              </a:rPr>
              <a:t>증강</a:t>
            </a:r>
            <a:endParaRPr sz="1600">
              <a:latin typeface="KoPub돋움체 Bold"/>
              <a:cs typeface="KoPub돋움체 Bold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KoPub돋움체 Bold"/>
                <a:cs typeface="KoPub돋움체 Bold"/>
              </a:rPr>
              <a:t>(인간</a:t>
            </a:r>
            <a:r>
              <a:rPr sz="1400" b="1" spc="-25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능력의</a:t>
            </a:r>
            <a:r>
              <a:rPr sz="1400" b="1" spc="-25" dirty="0">
                <a:latin typeface="KoPub돋움체 Bold"/>
                <a:cs typeface="KoPub돋움체 Bold"/>
              </a:rPr>
              <a:t> </a:t>
            </a:r>
            <a:r>
              <a:rPr sz="1400" b="1" spc="-5" dirty="0">
                <a:latin typeface="KoPub돋움체 Bold"/>
                <a:cs typeface="KoPub돋움체 Bold"/>
              </a:rPr>
              <a:t>확장)</a:t>
            </a:r>
            <a:endParaRPr sz="1400">
              <a:latin typeface="KoPub돋움체 Bold"/>
              <a:cs typeface="KoPub돋움체 Bol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52101" y="4514469"/>
            <a:ext cx="1894839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KoPub돋움체 Bold"/>
                <a:cs typeface="KoPub돋움체 Bold"/>
              </a:rPr>
              <a:t>범용</a:t>
            </a:r>
            <a:r>
              <a:rPr sz="1600" b="1" spc="-10" dirty="0">
                <a:latin typeface="KoPub돋움체 Bold"/>
                <a:cs typeface="KoPub돋움체 Bold"/>
              </a:rPr>
              <a:t> </a:t>
            </a:r>
            <a:r>
              <a:rPr sz="1600" b="1" spc="-5" dirty="0">
                <a:latin typeface="KoPub돋움체 Bold"/>
                <a:cs typeface="KoPub돋움체 Bold"/>
              </a:rPr>
              <a:t>AI</a:t>
            </a:r>
            <a:r>
              <a:rPr sz="1600" b="1" spc="-25" dirty="0">
                <a:latin typeface="KoPub돋움체 Bold"/>
                <a:cs typeface="KoPub돋움체 Bold"/>
              </a:rPr>
              <a:t> </a:t>
            </a:r>
            <a:r>
              <a:rPr sz="1600" b="1" spc="-15" dirty="0">
                <a:latin typeface="KoPub돋움체 Bold"/>
                <a:cs typeface="KoPub돋움체 Bold"/>
              </a:rPr>
              <a:t>(AGI)</a:t>
            </a:r>
            <a:endParaRPr sz="1600">
              <a:latin typeface="KoPub돋움체 Bold"/>
              <a:cs typeface="KoPub돋움체 Bold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b="1" spc="-5" dirty="0">
                <a:latin typeface="KoPub돋움체 Bold"/>
                <a:cs typeface="KoPub돋움체 Bold"/>
              </a:rPr>
              <a:t>(스스로</a:t>
            </a:r>
            <a:r>
              <a:rPr sz="1400" b="1" spc="-15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문제</a:t>
            </a:r>
            <a:r>
              <a:rPr sz="1400" b="1" spc="-15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정의</a:t>
            </a:r>
            <a:r>
              <a:rPr sz="1400" b="1" spc="-30" dirty="0">
                <a:latin typeface="KoPub돋움체 Bold"/>
                <a:cs typeface="KoPub돋움체 Bold"/>
              </a:rPr>
              <a:t> </a:t>
            </a:r>
            <a:r>
              <a:rPr sz="1400" b="1" dirty="0">
                <a:latin typeface="KoPub돋움체 Bold"/>
                <a:cs typeface="KoPub돋움체 Bold"/>
              </a:rPr>
              <a:t>및</a:t>
            </a:r>
            <a:r>
              <a:rPr sz="1400" b="1" spc="-25" dirty="0">
                <a:latin typeface="KoPub돋움체 Bold"/>
                <a:cs typeface="KoPub돋움체 Bold"/>
              </a:rPr>
              <a:t> </a:t>
            </a:r>
            <a:r>
              <a:rPr sz="1400" b="1" spc="-5" dirty="0">
                <a:latin typeface="KoPub돋움체 Bold"/>
                <a:cs typeface="KoPub돋움체 Bold"/>
              </a:rPr>
              <a:t>해결)</a:t>
            </a:r>
            <a:endParaRPr sz="1400">
              <a:latin typeface="KoPub돋움체 Bold"/>
              <a:cs typeface="KoPub돋움체 Bold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C707F2-BED2-8D8A-2FED-E27E4F32C9AA}"/>
              </a:ext>
            </a:extLst>
          </p:cNvPr>
          <p:cNvSpPr txBox="1"/>
          <p:nvPr/>
        </p:nvSpPr>
        <p:spPr>
          <a:xfrm>
            <a:off x="989606" y="406924"/>
            <a:ext cx="1954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AI </a:t>
            </a: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진화 과정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검은 선글라스를 쓴 검은 양복을 입은 남자">
            <a:extLst>
              <a:ext uri="{FF2B5EF4-FFF2-40B4-BE49-F238E27FC236}">
                <a16:creationId xmlns:a16="http://schemas.microsoft.com/office/drawing/2014/main" id="{C44E4FBE-D4C5-18B3-7ED9-AC015073E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" y="6350"/>
            <a:ext cx="4563533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B36E57A7-C084-E9E4-21D1-A0A787B1DF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83586" y="3479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A104376-27E9-592F-262A-185DF23B9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717" y="976217"/>
            <a:ext cx="1972358" cy="90776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B95F70F-5237-2937-8039-D48DFA98A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292" y="1076972"/>
            <a:ext cx="1921409" cy="38747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9A5301B-2FDB-299C-7A66-6F5B8FAE2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5660" y="2000340"/>
            <a:ext cx="3228975" cy="781050"/>
          </a:xfrm>
          <a:prstGeom prst="rect">
            <a:avLst/>
          </a:prstGeom>
        </p:spPr>
      </p:pic>
      <p:pic>
        <p:nvPicPr>
          <p:cNvPr id="2052" name="Picture 4" descr="제미나이 - 위키백과, 우리 모두의 백과사전">
            <a:extLst>
              <a:ext uri="{FF2B5EF4-FFF2-40B4-BE49-F238E27FC236}">
                <a16:creationId xmlns:a16="http://schemas.microsoft.com/office/drawing/2014/main" id="{B26EDF29-EBF7-ED79-B33B-94B75BE73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403" y="2752692"/>
            <a:ext cx="1685833" cy="62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6" descr="딥시크(DeepSeek)가 주목 받는 이유 3가지: 작동 원리부터 시장 영향까지">
            <a:extLst>
              <a:ext uri="{FF2B5EF4-FFF2-40B4-BE49-F238E27FC236}">
                <a16:creationId xmlns:a16="http://schemas.microsoft.com/office/drawing/2014/main" id="{EA3FA6B4-D0AF-2220-C167-B057E7C54D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83985" y="49839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AutoShape 8" descr="딥시크(DeepSeek)가 주목 받는 이유 3가지: 작동 원리부터 시장 영향까지">
            <a:extLst>
              <a:ext uri="{FF2B5EF4-FFF2-40B4-BE49-F238E27FC236}">
                <a16:creationId xmlns:a16="http://schemas.microsoft.com/office/drawing/2014/main" id="{0D98854D-FB3E-973F-BF2A-C9C8A09F3E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35986" y="3632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AutoShape 10" descr="DeepSeek - 나무위키">
            <a:extLst>
              <a:ext uri="{FF2B5EF4-FFF2-40B4-BE49-F238E27FC236}">
                <a16:creationId xmlns:a16="http://schemas.microsoft.com/office/drawing/2014/main" id="{3B1C9DA6-E2E4-1634-F838-012BDE6F04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88386" y="378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740F631-CCE7-551E-CCE9-0E74A31D3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2760" y="3784600"/>
            <a:ext cx="2186890" cy="1434981"/>
          </a:xfrm>
          <a:prstGeom prst="rect">
            <a:avLst/>
          </a:prstGeom>
        </p:spPr>
      </p:pic>
      <p:pic>
        <p:nvPicPr>
          <p:cNvPr id="2060" name="Picture 12" descr="Manus, AI 에이전트의 괴물로 화려하게 데뷔하다">
            <a:extLst>
              <a:ext uri="{FF2B5EF4-FFF2-40B4-BE49-F238E27FC236}">
                <a16:creationId xmlns:a16="http://schemas.microsoft.com/office/drawing/2014/main" id="{407E9FF5-5056-F37D-7DF3-2FE4E0AE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226" y="4039823"/>
            <a:ext cx="1897520" cy="113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NotebookLM 팟캐스트: AI 기능 다국어 확장 활용법 - DX Talk">
            <a:extLst>
              <a:ext uri="{FF2B5EF4-FFF2-40B4-BE49-F238E27FC236}">
                <a16:creationId xmlns:a16="http://schemas.microsoft.com/office/drawing/2014/main" id="{52B57E3F-F94B-2412-524C-45E16E1E7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2" b="39281"/>
          <a:stretch/>
        </p:blipFill>
        <p:spPr bwMode="auto">
          <a:xfrm>
            <a:off x="4749717" y="5662872"/>
            <a:ext cx="3738573" cy="50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erplexity (r20 판) - 나무위키">
            <a:extLst>
              <a:ext uri="{FF2B5EF4-FFF2-40B4-BE49-F238E27FC236}">
                <a16:creationId xmlns:a16="http://schemas.microsoft.com/office/drawing/2014/main" id="{B48097B2-8122-0BA8-12EA-C871C2E3C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093" y="988421"/>
            <a:ext cx="2757018" cy="68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Notion 사용법 간단 정리">
            <a:extLst>
              <a:ext uri="{FF2B5EF4-FFF2-40B4-BE49-F238E27FC236}">
                <a16:creationId xmlns:a16="http://schemas.microsoft.com/office/drawing/2014/main" id="{26384BE0-EE40-1D16-6701-23171A1C8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712" y="1883977"/>
            <a:ext cx="2517779" cy="125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12 weeks with Figma: A review from a developer">
            <a:extLst>
              <a:ext uri="{FF2B5EF4-FFF2-40B4-BE49-F238E27FC236}">
                <a16:creationId xmlns:a16="http://schemas.microsoft.com/office/drawing/2014/main" id="{E6E9EEC8-8A7B-8B94-E5ED-815657629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169" y="3950654"/>
            <a:ext cx="1166078" cy="116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Scispace Reviews | Read Customer Service Reviews of scispace.com">
            <a:extLst>
              <a:ext uri="{FF2B5EF4-FFF2-40B4-BE49-F238E27FC236}">
                <a16:creationId xmlns:a16="http://schemas.microsoft.com/office/drawing/2014/main" id="{8E748221-89A7-2C2A-90A8-C254E237D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848" y="2478587"/>
            <a:ext cx="1624007" cy="162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ResearchRabbit - Citation Tracking - Subject guides at Charles Darwin  University">
            <a:extLst>
              <a:ext uri="{FF2B5EF4-FFF2-40B4-BE49-F238E27FC236}">
                <a16:creationId xmlns:a16="http://schemas.microsoft.com/office/drawing/2014/main" id="{183E23DA-A580-CAC8-3E33-AF8607E56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587" y="5457965"/>
            <a:ext cx="3314932" cy="82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212A6C-7B17-A4D6-33A8-4E76E067107F}"/>
              </a:ext>
            </a:extLst>
          </p:cNvPr>
          <p:cNvSpPr txBox="1"/>
          <p:nvPr/>
        </p:nvSpPr>
        <p:spPr>
          <a:xfrm>
            <a:off x="189516" y="124862"/>
            <a:ext cx="100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</a:rPr>
              <a:t>LLM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451AE45-1D3C-B130-3093-F3EA3ED447C7}"/>
              </a:ext>
            </a:extLst>
          </p:cNvPr>
          <p:cNvGrpSpPr/>
          <p:nvPr/>
        </p:nvGrpSpPr>
        <p:grpSpPr>
          <a:xfrm>
            <a:off x="4749717" y="204319"/>
            <a:ext cx="2235029" cy="563175"/>
            <a:chOff x="-5071681" y="368618"/>
            <a:chExt cx="7813175" cy="563175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9C9E104-8633-2F6C-007C-46FC97E0171D}"/>
                </a:ext>
              </a:extLst>
            </p:cNvPr>
            <p:cNvCxnSpPr>
              <a:cxnSpLocks/>
            </p:cNvCxnSpPr>
            <p:nvPr/>
          </p:nvCxnSpPr>
          <p:spPr>
            <a:xfrm>
              <a:off x="2741494" y="368618"/>
              <a:ext cx="0" cy="334767"/>
            </a:xfrm>
            <a:prstGeom prst="line">
              <a:avLst/>
            </a:prstGeom>
            <a:ln w="9525" cap="rnd">
              <a:solidFill>
                <a:srgbClr val="1485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40714E7-CD63-A2EC-F5B2-DA003B4563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4746" y="703385"/>
              <a:ext cx="226748" cy="228408"/>
            </a:xfrm>
            <a:prstGeom prst="line">
              <a:avLst/>
            </a:prstGeom>
            <a:ln cap="rnd">
              <a:solidFill>
                <a:srgbClr val="1485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BA759D37-C36F-156B-A0C2-C7327443FA77}"/>
                </a:ext>
              </a:extLst>
            </p:cNvPr>
            <p:cNvCxnSpPr>
              <a:cxnSpLocks/>
            </p:cNvCxnSpPr>
            <p:nvPr/>
          </p:nvCxnSpPr>
          <p:spPr>
            <a:xfrm>
              <a:off x="-5071681" y="931767"/>
              <a:ext cx="7586430" cy="0"/>
            </a:xfrm>
            <a:prstGeom prst="line">
              <a:avLst/>
            </a:prstGeom>
            <a:ln w="9525">
              <a:solidFill>
                <a:srgbClr val="1485FF"/>
              </a:solidFill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9873FBCD-FE7B-B337-DC86-FE9F0C3626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909" y="368618"/>
              <a:ext cx="2058581" cy="0"/>
            </a:xfrm>
            <a:prstGeom prst="line">
              <a:avLst/>
            </a:prstGeom>
            <a:ln w="9525">
              <a:solidFill>
                <a:srgbClr val="1485FF"/>
              </a:solidFill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이등변 삼각형 13">
              <a:extLst>
                <a:ext uri="{FF2B5EF4-FFF2-40B4-BE49-F238E27FC236}">
                  <a16:creationId xmlns:a16="http://schemas.microsoft.com/office/drawing/2014/main" id="{BEC9D3F0-EF7A-CD6F-12B7-7000487964E3}"/>
                </a:ext>
              </a:extLst>
            </p:cNvPr>
            <p:cNvSpPr/>
            <p:nvPr/>
          </p:nvSpPr>
          <p:spPr>
            <a:xfrm>
              <a:off x="2514740" y="703386"/>
              <a:ext cx="226749" cy="228381"/>
            </a:xfrm>
            <a:prstGeom prst="triangle">
              <a:avLst>
                <a:gd name="adj" fmla="val 100000"/>
              </a:avLst>
            </a:prstGeom>
            <a:solidFill>
              <a:srgbClr val="1485FF"/>
            </a:solidFill>
            <a:ln w="9525">
              <a:solidFill>
                <a:srgbClr val="148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KoPubDotum Bold" panose="00000800000000000000" pitchFamily="2" charset="-127"/>
                <a:ea typeface="KoPubDotum Bold" panose="00000800000000000000" pitchFamily="2" charset="-12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C1C62C4-E98C-4E5F-8C77-FE2C8D1580E1}"/>
              </a:ext>
            </a:extLst>
          </p:cNvPr>
          <p:cNvSpPr txBox="1"/>
          <p:nvPr/>
        </p:nvSpPr>
        <p:spPr>
          <a:xfrm>
            <a:off x="4858856" y="206391"/>
            <a:ext cx="2393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altLang="ko-KR" sz="3200" i="0" u="none" strike="noStrike" kern="1200" cap="none" spc="-1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market Sans TTF Bold" panose="02000000000000000000" pitchFamily="2" charset="-128"/>
                <a:ea typeface="Gmarket Sans TTF Bold" panose="02000000000000000000" pitchFamily="2" charset="-128"/>
                <a:cs typeface="KoPubWorld돋움체 Bold" panose="00000800000000000000" pitchFamily="2" charset="-127"/>
              </a:rPr>
              <a:t>AI </a:t>
            </a:r>
            <a:r>
              <a:rPr kumimoji="0" lang="ko-KR" altLang="en-US" sz="3200" i="0" u="none" strike="noStrike" kern="1200" cap="none" spc="-1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market Sans TTF Bold" panose="02000000000000000000" pitchFamily="2" charset="-128"/>
                <a:ea typeface="Gmarket Sans TTF Bold" panose="02000000000000000000" pitchFamily="2" charset="-128"/>
                <a:cs typeface="KoPubWorld돋움체 Bold" panose="00000800000000000000" pitchFamily="2" charset="-127"/>
              </a:rPr>
              <a:t>플랫폼</a:t>
            </a:r>
            <a:endParaRPr kumimoji="0" lang="en-US" altLang="ko-KR" sz="4000" i="0" u="none" strike="noStrike" kern="1200" cap="none" normalizeH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Gmarket Sans TTF Bold" panose="02000000000000000000" pitchFamily="2" charset="-128"/>
              <a:ea typeface="Gmarket Sans TTF Bold" panose="02000000000000000000" pitchFamily="2" charset="-128"/>
              <a:cs typeface="KoPubWorld돋움체 Bold" panose="00000800000000000000" pitchFamily="2" charset="-127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864F980-FE4A-AC49-215C-4F6C176D8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771" y="3201690"/>
            <a:ext cx="1995272" cy="45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180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71475" y="1490014"/>
            <a:ext cx="11449050" cy="4242435"/>
          </a:xfrm>
          <a:custGeom>
            <a:avLst/>
            <a:gdLst/>
            <a:ahLst/>
            <a:cxnLst/>
            <a:rect l="l" t="t" r="r" b="b"/>
            <a:pathLst>
              <a:path w="11449050" h="4242435">
                <a:moveTo>
                  <a:pt x="2421699" y="2474734"/>
                </a:moveTo>
                <a:lnTo>
                  <a:pt x="614362" y="2474734"/>
                </a:lnTo>
                <a:lnTo>
                  <a:pt x="0" y="2474684"/>
                </a:lnTo>
                <a:lnTo>
                  <a:pt x="0" y="3535235"/>
                </a:lnTo>
                <a:lnTo>
                  <a:pt x="0" y="4242282"/>
                </a:lnTo>
                <a:lnTo>
                  <a:pt x="614362" y="4242282"/>
                </a:lnTo>
                <a:lnTo>
                  <a:pt x="2421699" y="4242282"/>
                </a:lnTo>
                <a:lnTo>
                  <a:pt x="2421699" y="3888816"/>
                </a:lnTo>
                <a:lnTo>
                  <a:pt x="2421699" y="3535311"/>
                </a:lnTo>
                <a:lnTo>
                  <a:pt x="614362" y="3535311"/>
                </a:lnTo>
                <a:lnTo>
                  <a:pt x="2421699" y="3535248"/>
                </a:lnTo>
                <a:lnTo>
                  <a:pt x="2421699" y="3181731"/>
                </a:lnTo>
                <a:lnTo>
                  <a:pt x="614362" y="3181731"/>
                </a:lnTo>
                <a:lnTo>
                  <a:pt x="2421699" y="3181680"/>
                </a:lnTo>
                <a:lnTo>
                  <a:pt x="2421699" y="2828239"/>
                </a:lnTo>
                <a:lnTo>
                  <a:pt x="2421699" y="2474734"/>
                </a:lnTo>
                <a:close/>
              </a:path>
              <a:path w="11449050" h="4242435">
                <a:moveTo>
                  <a:pt x="2421699" y="0"/>
                </a:moveTo>
                <a:lnTo>
                  <a:pt x="614362" y="0"/>
                </a:lnTo>
                <a:lnTo>
                  <a:pt x="0" y="88"/>
                </a:lnTo>
                <a:lnTo>
                  <a:pt x="0" y="2474671"/>
                </a:lnTo>
                <a:lnTo>
                  <a:pt x="614362" y="2474671"/>
                </a:lnTo>
                <a:lnTo>
                  <a:pt x="2421699" y="2474671"/>
                </a:lnTo>
                <a:lnTo>
                  <a:pt x="2421699" y="2121154"/>
                </a:lnTo>
                <a:lnTo>
                  <a:pt x="614362" y="2121154"/>
                </a:lnTo>
                <a:lnTo>
                  <a:pt x="2421699" y="2121103"/>
                </a:lnTo>
                <a:lnTo>
                  <a:pt x="2421699" y="1767662"/>
                </a:lnTo>
                <a:lnTo>
                  <a:pt x="2421699" y="1414145"/>
                </a:lnTo>
                <a:lnTo>
                  <a:pt x="614362" y="1414145"/>
                </a:lnTo>
                <a:lnTo>
                  <a:pt x="2421699" y="1414094"/>
                </a:lnTo>
                <a:lnTo>
                  <a:pt x="2421699" y="1060653"/>
                </a:lnTo>
                <a:lnTo>
                  <a:pt x="2421699" y="707136"/>
                </a:lnTo>
                <a:lnTo>
                  <a:pt x="614362" y="707136"/>
                </a:lnTo>
                <a:lnTo>
                  <a:pt x="2421699" y="707085"/>
                </a:lnTo>
                <a:lnTo>
                  <a:pt x="2421699" y="353568"/>
                </a:lnTo>
                <a:lnTo>
                  <a:pt x="614362" y="353568"/>
                </a:lnTo>
                <a:lnTo>
                  <a:pt x="2421699" y="353517"/>
                </a:lnTo>
                <a:lnTo>
                  <a:pt x="2421699" y="0"/>
                </a:lnTo>
                <a:close/>
              </a:path>
              <a:path w="11449050" h="4242435">
                <a:moveTo>
                  <a:pt x="11449012" y="3535311"/>
                </a:moveTo>
                <a:lnTo>
                  <a:pt x="11449012" y="3535311"/>
                </a:lnTo>
                <a:lnTo>
                  <a:pt x="2421763" y="3535311"/>
                </a:lnTo>
                <a:lnTo>
                  <a:pt x="2421763" y="3888765"/>
                </a:lnTo>
                <a:lnTo>
                  <a:pt x="2421763" y="4242282"/>
                </a:lnTo>
                <a:lnTo>
                  <a:pt x="4072001" y="4242282"/>
                </a:lnTo>
                <a:lnTo>
                  <a:pt x="8265287" y="4242282"/>
                </a:lnTo>
                <a:lnTo>
                  <a:pt x="10579862" y="4242282"/>
                </a:lnTo>
                <a:lnTo>
                  <a:pt x="11449012" y="4242282"/>
                </a:lnTo>
                <a:lnTo>
                  <a:pt x="11449012" y="3888816"/>
                </a:lnTo>
                <a:lnTo>
                  <a:pt x="11449012" y="3535311"/>
                </a:lnTo>
                <a:close/>
              </a:path>
              <a:path w="11449050" h="4242435">
                <a:moveTo>
                  <a:pt x="11449012" y="3181731"/>
                </a:moveTo>
                <a:lnTo>
                  <a:pt x="11449012" y="3181731"/>
                </a:lnTo>
                <a:lnTo>
                  <a:pt x="2421763" y="3181731"/>
                </a:lnTo>
                <a:lnTo>
                  <a:pt x="2421763" y="3535248"/>
                </a:lnTo>
                <a:lnTo>
                  <a:pt x="11449012" y="3535248"/>
                </a:lnTo>
                <a:lnTo>
                  <a:pt x="11449012" y="3181731"/>
                </a:lnTo>
                <a:close/>
              </a:path>
              <a:path w="11449050" h="4242435">
                <a:moveTo>
                  <a:pt x="11449012" y="2474734"/>
                </a:moveTo>
                <a:lnTo>
                  <a:pt x="11449012" y="2474734"/>
                </a:lnTo>
                <a:lnTo>
                  <a:pt x="2421763" y="2474734"/>
                </a:lnTo>
                <a:lnTo>
                  <a:pt x="2421763" y="2828163"/>
                </a:lnTo>
                <a:lnTo>
                  <a:pt x="2421763" y="3181680"/>
                </a:lnTo>
                <a:lnTo>
                  <a:pt x="4072001" y="3181680"/>
                </a:lnTo>
                <a:lnTo>
                  <a:pt x="8265287" y="3181680"/>
                </a:lnTo>
                <a:lnTo>
                  <a:pt x="10579862" y="3181680"/>
                </a:lnTo>
                <a:lnTo>
                  <a:pt x="11449012" y="3181680"/>
                </a:lnTo>
                <a:lnTo>
                  <a:pt x="11449012" y="2828239"/>
                </a:lnTo>
                <a:lnTo>
                  <a:pt x="11449012" y="2474734"/>
                </a:lnTo>
                <a:close/>
              </a:path>
              <a:path w="11449050" h="4242435">
                <a:moveTo>
                  <a:pt x="11449012" y="2121154"/>
                </a:moveTo>
                <a:lnTo>
                  <a:pt x="11449012" y="2121154"/>
                </a:lnTo>
                <a:lnTo>
                  <a:pt x="2421763" y="2121154"/>
                </a:lnTo>
                <a:lnTo>
                  <a:pt x="2421763" y="2474671"/>
                </a:lnTo>
                <a:lnTo>
                  <a:pt x="11449012" y="2474671"/>
                </a:lnTo>
                <a:lnTo>
                  <a:pt x="11449012" y="2121154"/>
                </a:lnTo>
                <a:close/>
              </a:path>
              <a:path w="11449050" h="4242435">
                <a:moveTo>
                  <a:pt x="11449012" y="1414145"/>
                </a:moveTo>
                <a:lnTo>
                  <a:pt x="11449012" y="1414145"/>
                </a:lnTo>
                <a:lnTo>
                  <a:pt x="2421763" y="1414145"/>
                </a:lnTo>
                <a:lnTo>
                  <a:pt x="2421763" y="1767586"/>
                </a:lnTo>
                <a:lnTo>
                  <a:pt x="2421763" y="2121103"/>
                </a:lnTo>
                <a:lnTo>
                  <a:pt x="4072001" y="2121103"/>
                </a:lnTo>
                <a:lnTo>
                  <a:pt x="8265287" y="2121103"/>
                </a:lnTo>
                <a:lnTo>
                  <a:pt x="10579862" y="2121103"/>
                </a:lnTo>
                <a:lnTo>
                  <a:pt x="11449012" y="2121103"/>
                </a:lnTo>
                <a:lnTo>
                  <a:pt x="11449012" y="1767662"/>
                </a:lnTo>
                <a:lnTo>
                  <a:pt x="11449012" y="1414145"/>
                </a:lnTo>
                <a:close/>
              </a:path>
              <a:path w="11449050" h="4242435">
                <a:moveTo>
                  <a:pt x="11449012" y="707136"/>
                </a:moveTo>
                <a:lnTo>
                  <a:pt x="11449012" y="707136"/>
                </a:lnTo>
                <a:lnTo>
                  <a:pt x="2421763" y="707136"/>
                </a:lnTo>
                <a:lnTo>
                  <a:pt x="2421763" y="1060577"/>
                </a:lnTo>
                <a:lnTo>
                  <a:pt x="2421763" y="1414094"/>
                </a:lnTo>
                <a:lnTo>
                  <a:pt x="4072001" y="1414094"/>
                </a:lnTo>
                <a:lnTo>
                  <a:pt x="8265287" y="1414094"/>
                </a:lnTo>
                <a:lnTo>
                  <a:pt x="10579862" y="1414094"/>
                </a:lnTo>
                <a:lnTo>
                  <a:pt x="11449012" y="1414094"/>
                </a:lnTo>
                <a:lnTo>
                  <a:pt x="11449012" y="1060653"/>
                </a:lnTo>
                <a:lnTo>
                  <a:pt x="11449012" y="707136"/>
                </a:lnTo>
                <a:close/>
              </a:path>
              <a:path w="11449050" h="4242435">
                <a:moveTo>
                  <a:pt x="11449012" y="353568"/>
                </a:moveTo>
                <a:lnTo>
                  <a:pt x="11449012" y="353568"/>
                </a:lnTo>
                <a:lnTo>
                  <a:pt x="2421763" y="353568"/>
                </a:lnTo>
                <a:lnTo>
                  <a:pt x="2421763" y="707085"/>
                </a:lnTo>
                <a:lnTo>
                  <a:pt x="11449012" y="707085"/>
                </a:lnTo>
                <a:lnTo>
                  <a:pt x="11449012" y="353568"/>
                </a:lnTo>
                <a:close/>
              </a:path>
              <a:path w="11449050" h="4242435">
                <a:moveTo>
                  <a:pt x="11449012" y="0"/>
                </a:moveTo>
                <a:lnTo>
                  <a:pt x="11449012" y="0"/>
                </a:lnTo>
                <a:lnTo>
                  <a:pt x="2421763" y="0"/>
                </a:lnTo>
                <a:lnTo>
                  <a:pt x="2421763" y="353517"/>
                </a:lnTo>
                <a:lnTo>
                  <a:pt x="11449012" y="353517"/>
                </a:lnTo>
                <a:lnTo>
                  <a:pt x="11449012" y="0"/>
                </a:lnTo>
                <a:close/>
              </a:path>
            </a:pathLst>
          </a:custGeom>
          <a:solidFill>
            <a:srgbClr val="F8F9F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506688"/>
              </p:ext>
            </p:extLst>
          </p:nvPr>
        </p:nvGraphicFramePr>
        <p:xfrm>
          <a:off x="371476" y="1056945"/>
          <a:ext cx="11449050" cy="5225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4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9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4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6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0594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0" spc="-245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카테고리</a:t>
                      </a:r>
                      <a:endParaRPr sz="120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3302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4362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서비스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명</a:t>
                      </a:r>
                      <a:r>
                        <a:rPr sz="1200" b="0" spc="-114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개발사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핵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심</a:t>
                      </a:r>
                      <a:r>
                        <a:rPr sz="1200" b="0" spc="-9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기능</a:t>
                      </a:r>
                      <a:endParaRPr sz="120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3302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차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별</a:t>
                      </a:r>
                      <a:r>
                        <a:rPr sz="1200" b="0" spc="-9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포인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트</a:t>
                      </a:r>
                      <a:r>
                        <a:rPr sz="1200" b="0" spc="-10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강점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92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7194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IT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트렌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드</a:t>
                      </a:r>
                      <a:r>
                        <a:rPr sz="1200" b="0" spc="-105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포인트</a:t>
                      </a:r>
                      <a:endParaRPr sz="120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3492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월방문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수</a:t>
                      </a:r>
                      <a:r>
                        <a:rPr sz="1200" b="0" spc="-114" dirty="0">
                          <a:solidFill>
                            <a:srgbClr val="FFFFFF"/>
                          </a:solidFill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.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92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57">
                <a:tc rowSpan="3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200" b="0" spc="0" dirty="0" err="1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텍스트</a:t>
                      </a:r>
                      <a:endParaRPr sz="1200" spc="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ChatGPT</a:t>
                      </a:r>
                      <a:r>
                        <a:rPr sz="1100" b="1" spc="-3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(OpenAI)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범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용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대화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코딩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데이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터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분석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추론 능력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(o1).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복잡한 정책 시나리오 분석 및 문제 해결 능력 탁월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AI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에이전트화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스스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작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업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수행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선도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56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억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8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Gemini</a:t>
                      </a:r>
                      <a:r>
                        <a:rPr sz="1100" b="1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(Google)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구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글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앱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연동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실시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간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정보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긴 문맥 처리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방대한 양의 보고서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논문을 한 번에 입력 후 분석 가능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구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글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생태계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(D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cs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Gmail)</a:t>
                      </a:r>
                      <a:r>
                        <a:rPr sz="1100" spc="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완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전</a:t>
                      </a:r>
                      <a:r>
                        <a:rPr sz="1100" spc="-13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통합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5.2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억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Claude</a:t>
                      </a:r>
                      <a:r>
                        <a:rPr sz="1100" b="1" spc="-3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(Anthropic)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자연스러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운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작문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뉘앙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스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파악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한국어 작문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번역투 없는 자연스러운 문체로 보고서 초안 작성에 최적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개발자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들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사이에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코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딩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성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능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호평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1.8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억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657">
                <a:tc rowSpan="2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200" b="0" spc="0" dirty="0" err="1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리서치</a:t>
                      </a:r>
                      <a:endParaRPr sz="1200" spc="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508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Perplexity</a:t>
                      </a:r>
                      <a:r>
                        <a:rPr sz="1100" b="1" spc="-2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(Perplexity)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처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기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반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답변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 AI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검색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정확한 각주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할루시네이션을 줄이고 정보의 출처를 명확히 제시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'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검색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'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을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대체하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는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'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답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변</a:t>
                      </a:r>
                      <a:r>
                        <a:rPr sz="1100" spc="-14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엔진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'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으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정착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2.4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억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6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NotebookLM</a:t>
                      </a:r>
                      <a:r>
                        <a:rPr sz="1100" b="1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(Google)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기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반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질의응답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오디오화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오디오 오버뷰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딱딱한 문서를 대화형 팟캐스트로 변환해 청각적 학습 지원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100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검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색</a:t>
                      </a:r>
                      <a:r>
                        <a:rPr sz="1100" spc="-114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증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강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생성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기술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의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대중화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4,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만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834">
                <a:tc rowSpan="2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200" b="0" spc="0" dirty="0" err="1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이미지</a:t>
                      </a:r>
                      <a:endParaRPr sz="1200" spc="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508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Midjourney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(Midjourney)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고품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질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예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술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이미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지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생성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미적 감각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별도 보정 없이도 디자이너급의 고퀄리티 이미지 산출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웹사이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트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성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기능으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접근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성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개선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1,70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만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7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1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Flux.1</a:t>
                      </a:r>
                      <a:r>
                        <a:rPr sz="1100" b="1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(Black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Forest)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텍스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트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렌더링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사실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적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묘사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정확한 텍스트 묘사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이미지 내 글자 깨짐 현상이 거의 없음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픈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소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스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모델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다양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한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툴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에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탑재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100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r>
                        <a:rPr sz="1100" spc="-4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5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00" spc="-15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모델</a:t>
                      </a:r>
                      <a:r>
                        <a:rPr sz="1100" spc="-15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10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260">
                <a:tc rowSpan="3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200" b="0" spc="0" dirty="0" err="1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비디오</a:t>
                      </a:r>
                      <a:endParaRPr sz="1200" spc="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Runway</a:t>
                      </a:r>
                      <a:r>
                        <a:rPr sz="1100" b="1" spc="-2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(Runway</a:t>
                      </a:r>
                      <a:r>
                        <a:rPr sz="1100" spc="-3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ML)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텍스트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이미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지</a:t>
                      </a:r>
                      <a:r>
                        <a:rPr sz="1100" spc="-14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→</a:t>
                      </a:r>
                      <a:r>
                        <a:rPr sz="1100" spc="1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영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상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변환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카메라 워크 제어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줌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팬 등 영화적 기법을 프롬프트로 세밀하게 조정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전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문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영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상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작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파이프라인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에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도입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900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만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Luma</a:t>
                      </a:r>
                      <a:r>
                        <a:rPr sz="1100" b="1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(Luma</a:t>
                      </a:r>
                      <a:r>
                        <a:rPr sz="1100" spc="-3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Labs)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빠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른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영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상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생성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속도와 접근성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무료 접근이 용이하며 생성 속도가 빨라 밈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(Meme)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제작에 인기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직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후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폭발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적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트래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성장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683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270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만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Kling</a:t>
                      </a:r>
                      <a:r>
                        <a:rPr sz="1100" b="1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AI</a:t>
                      </a:r>
                      <a:r>
                        <a:rPr sz="1100" b="1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(Kuaishou)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사실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적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물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모션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74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자연스러운 움직임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걷거나 먹는 등 인체의 복잡한 동작을 매끄럽게 구현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중국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가성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비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모델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글로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벌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점유율</a:t>
                      </a:r>
                      <a:r>
                        <a:rPr sz="1100" spc="-13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급증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74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확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인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불가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74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376">
                <a:tc rowSpan="2"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sz="1200" b="0" spc="0" dirty="0" err="1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오디오</a:t>
                      </a:r>
                      <a:endParaRPr sz="1200" spc="0" dirty="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5715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Suno</a:t>
                      </a:r>
                      <a:r>
                        <a:rPr sz="1100" b="1" spc="-4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(Suno)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가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사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→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노래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보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컬</a:t>
                      </a:r>
                      <a:r>
                        <a:rPr sz="1100" spc="-114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포함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대중성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분 만에 라디오 수준의 완성도 높은 곡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(K-pop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등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)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제작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v4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업데이트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로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스튜디오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급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음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질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확보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약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8,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spc="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만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회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3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1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Udio</a:t>
                      </a:r>
                      <a:r>
                        <a:rPr sz="1100" b="1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(Udio)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고음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질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음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악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생성</a:t>
                      </a:r>
                      <a:endParaRPr sz="1100" dirty="0">
                        <a:latin typeface="새굴림"/>
                        <a:cs typeface="새굴림"/>
                      </a:endParaRPr>
                    </a:p>
                  </a:txBody>
                  <a:tcPr marL="0" marR="0" marT="774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b="0" strike="noStrike" spc="0" dirty="0">
                          <a:solidFill>
                            <a:srgbClr val="1F1F1F"/>
                          </a:solidFill>
                          <a:latin typeface="에스코어 드림 4 Regular"/>
                          <a:cs typeface="에스코어 드림 4 Regular"/>
                        </a:rPr>
                        <a:t>세밀한 편집</a:t>
                      </a:r>
                      <a:r>
                        <a:rPr sz="1100" b="1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곡의 도입부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절정 등을 구간별로 나누어 생성 및 수정 가능</a:t>
                      </a:r>
                      <a:r>
                        <a:rPr sz="1100" strike="noStrike" spc="0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strike="noStrike" spc="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음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악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전문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가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및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작곡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가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spc="-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선호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도</a:t>
                      </a:r>
                      <a:r>
                        <a:rPr sz="1100" spc="-125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 </a:t>
                      </a:r>
                      <a:r>
                        <a:rPr sz="1100" dirty="0">
                          <a:solidFill>
                            <a:srgbClr val="1F1F1F"/>
                          </a:solidFill>
                          <a:latin typeface="새굴림"/>
                          <a:cs typeface="새굴림"/>
                        </a:rPr>
                        <a:t>높음</a:t>
                      </a:r>
                      <a:endParaRPr sz="1100">
                        <a:latin typeface="새굴림"/>
                        <a:cs typeface="새굴림"/>
                      </a:endParaRPr>
                    </a:p>
                  </a:txBody>
                  <a:tcPr marL="0" marR="0" marT="7747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spc="-15" dirty="0">
                          <a:solidFill>
                            <a:srgbClr val="1F1F1F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</a:txBody>
                  <a:tcPr marL="0" marR="0" marT="78740" marB="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8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71475" y="6297577"/>
            <a:ext cx="103308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 indent="-100965">
              <a:lnSpc>
                <a:spcPct val="100000"/>
              </a:lnSpc>
              <a:spcBef>
                <a:spcPts val="100"/>
              </a:spcBef>
              <a:buChar char="•"/>
              <a:tabLst>
                <a:tab pos="113664" algn="l"/>
              </a:tabLst>
            </a:pPr>
            <a:r>
              <a:rPr sz="1000" dirty="0">
                <a:latin typeface="새굴림"/>
                <a:cs typeface="새굴림"/>
              </a:rPr>
              <a:t>월방문수 데이터 </a:t>
            </a:r>
            <a:r>
              <a:rPr sz="1000" b="0" dirty="0">
                <a:latin typeface="에스코어 드림 4 Regular"/>
                <a:cs typeface="에스코어 드림 4 Regular"/>
              </a:rPr>
              <a:t>: Exploding Topics(2025</a:t>
            </a:r>
            <a:r>
              <a:rPr sz="1000" dirty="0">
                <a:latin typeface="새굴림"/>
                <a:cs typeface="새굴림"/>
              </a:rPr>
              <a:t>년 </a:t>
            </a:r>
            <a:r>
              <a:rPr sz="1000" b="0" dirty="0">
                <a:latin typeface="에스코어 드림 4 Regular"/>
                <a:cs typeface="에스코어 드림 4 Regular"/>
              </a:rPr>
              <a:t>12</a:t>
            </a:r>
            <a:r>
              <a:rPr sz="1000" dirty="0">
                <a:latin typeface="새굴림"/>
                <a:cs typeface="새굴림"/>
              </a:rPr>
              <a:t>월 기준</a:t>
            </a:r>
            <a:r>
              <a:rPr sz="1000" b="0" dirty="0">
                <a:latin typeface="에스코어 드림 4 Regular"/>
                <a:cs typeface="에스코어 드림 4 Regular"/>
              </a:rPr>
              <a:t>), SimilarWeb </a:t>
            </a:r>
            <a:r>
              <a:rPr sz="1000" dirty="0">
                <a:latin typeface="새굴림"/>
                <a:cs typeface="새굴림"/>
              </a:rPr>
              <a:t>추정치 및 </a:t>
            </a:r>
            <a:r>
              <a:rPr sz="1000" b="0" dirty="0">
                <a:latin typeface="에스코어 드림 4 Regular"/>
                <a:cs typeface="에스코어 드림 4 Regular"/>
              </a:rPr>
              <a:t>Cloudflare 2025 Year in Review </a:t>
            </a:r>
            <a:r>
              <a:rPr sz="1000" dirty="0">
                <a:latin typeface="새굴림"/>
                <a:cs typeface="새굴림"/>
              </a:rPr>
              <a:t>보고서 등을 종합하여 산출</a:t>
            </a:r>
          </a:p>
          <a:p>
            <a:pPr marL="113030" indent="-100965">
              <a:lnSpc>
                <a:spcPct val="100000"/>
              </a:lnSpc>
              <a:buChar char="•"/>
              <a:tabLst>
                <a:tab pos="113664" algn="l"/>
              </a:tabLst>
            </a:pPr>
            <a:r>
              <a:rPr sz="1000" dirty="0">
                <a:latin typeface="새굴림"/>
                <a:cs typeface="새굴림"/>
              </a:rPr>
              <a:t>서비스 선정 기준 </a:t>
            </a:r>
            <a:r>
              <a:rPr sz="1000" b="0" dirty="0">
                <a:latin typeface="에스코어 드림 4 Regular"/>
                <a:cs typeface="에스코어 드림 4 Regular"/>
              </a:rPr>
              <a:t>: </a:t>
            </a:r>
            <a:r>
              <a:rPr sz="1000" dirty="0">
                <a:latin typeface="새굴림"/>
                <a:cs typeface="새굴림"/>
              </a:rPr>
              <a:t>최근 </a:t>
            </a:r>
            <a:r>
              <a:rPr sz="1000" b="0" dirty="0">
                <a:latin typeface="에스코어 드림 4 Regular"/>
                <a:cs typeface="에스코어 드림 4 Regular"/>
              </a:rPr>
              <a:t>6</a:t>
            </a:r>
            <a:r>
              <a:rPr sz="1000" dirty="0">
                <a:latin typeface="새굴림"/>
                <a:cs typeface="새굴림"/>
              </a:rPr>
              <a:t>개월</a:t>
            </a:r>
            <a:r>
              <a:rPr sz="1000" b="0" dirty="0">
                <a:latin typeface="에스코어 드림 4 Regular"/>
                <a:cs typeface="에스코어 드림 4 Regular"/>
              </a:rPr>
              <a:t>(25.07~25.12) </a:t>
            </a:r>
            <a:r>
              <a:rPr sz="1000" dirty="0">
                <a:latin typeface="새굴림"/>
                <a:cs typeface="새굴림"/>
              </a:rPr>
              <a:t>글로벌 트래픽 순위</a:t>
            </a:r>
            <a:r>
              <a:rPr sz="1000" b="0" dirty="0">
                <a:latin typeface="에스코어 드림 4 Regular"/>
                <a:cs typeface="에스코어 드림 4 Regular"/>
              </a:rPr>
              <a:t>, </a:t>
            </a:r>
            <a:r>
              <a:rPr sz="1000" dirty="0">
                <a:latin typeface="새굴림"/>
                <a:cs typeface="새굴림"/>
              </a:rPr>
              <a:t>테크 미디어</a:t>
            </a:r>
            <a:r>
              <a:rPr sz="1000" b="0" dirty="0">
                <a:latin typeface="에스코어 드림 4 Regular"/>
                <a:cs typeface="에스코어 드림 4 Regular"/>
              </a:rPr>
              <a:t>(The Verge, TechCrunch) </a:t>
            </a:r>
            <a:r>
              <a:rPr sz="1000" dirty="0">
                <a:latin typeface="새굴림"/>
                <a:cs typeface="새굴림"/>
              </a:rPr>
              <a:t>언급량</a:t>
            </a:r>
            <a:r>
              <a:rPr sz="1000" b="0" dirty="0">
                <a:latin typeface="에스코어 드림 4 Regular"/>
                <a:cs typeface="에스코어 드림 4 Regular"/>
              </a:rPr>
              <a:t>, </a:t>
            </a:r>
            <a:r>
              <a:rPr sz="1000" dirty="0">
                <a:latin typeface="새굴림"/>
                <a:cs typeface="새굴림"/>
              </a:rPr>
              <a:t>사용자 커뮤니티</a:t>
            </a:r>
            <a:r>
              <a:rPr sz="1000" b="0" dirty="0">
                <a:latin typeface="에스코어 드림 4 Regular"/>
                <a:cs typeface="에스코어 드림 4 Regular"/>
              </a:rPr>
              <a:t>(Reddit, X) </a:t>
            </a:r>
            <a:r>
              <a:rPr sz="1000" dirty="0">
                <a:latin typeface="새굴림"/>
                <a:cs typeface="새굴림"/>
              </a:rPr>
              <a:t>화제성을 종합 반영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52C547-CBE2-D284-FD5A-4DCA3AA72668}"/>
              </a:ext>
            </a:extLst>
          </p:cNvPr>
          <p:cNvSpPr txBox="1"/>
          <p:nvPr/>
        </p:nvSpPr>
        <p:spPr>
          <a:xfrm>
            <a:off x="989606" y="406924"/>
            <a:ext cx="6295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주요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 </a:t>
            </a: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생성형 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AI </a:t>
            </a: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플랫폼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(2025</a:t>
            </a: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년 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12</a:t>
            </a: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월 현재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)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나눔스퀘어OTF_ac ExtraBold" panose="020B0600000101010101" pitchFamily="34" charset="-127"/>
              <a:ea typeface="나눔스퀘어OTF_ac ExtraBold" panose="020B0600000101010101" pitchFamily="34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BF1E6-8C85-A0BF-B4ED-5FE8A2BE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42D47FEC-63E0-6612-59C1-A699F0D3A131}"/>
              </a:ext>
            </a:extLst>
          </p:cNvPr>
          <p:cNvSpPr txBox="1"/>
          <p:nvPr/>
        </p:nvSpPr>
        <p:spPr>
          <a:xfrm>
            <a:off x="990600" y="304800"/>
            <a:ext cx="6280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저작권 및 출처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, GPT Killer </a:t>
            </a:r>
            <a:r>
              <a:rPr lang="ko-KR" altLang="en-US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대응 방안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81E11B-ADEB-8482-515B-D382A1D69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2"/>
          <a:stretch>
            <a:fillRect/>
          </a:stretch>
        </p:blipFill>
        <p:spPr>
          <a:xfrm>
            <a:off x="0" y="942109"/>
            <a:ext cx="12192000" cy="59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09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75198"/>
              </p:ext>
            </p:extLst>
          </p:nvPr>
        </p:nvGraphicFramePr>
        <p:xfrm>
          <a:off x="537908" y="1045469"/>
          <a:ext cx="11389995" cy="553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연구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단계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Gill Sans MT"/>
                          <a:cs typeface="Gill Sans MT"/>
                        </a:rPr>
                        <a:t>AI</a:t>
                      </a:r>
                      <a:r>
                        <a:rPr sz="1600" spc="-7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600" spc="-405" dirty="0">
                          <a:latin typeface="새굴림"/>
                          <a:cs typeface="새굴림"/>
                        </a:rPr>
                        <a:t>역할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0" spc="10" dirty="0">
                          <a:latin typeface="에스코어 드림 4 Regular"/>
                          <a:cs typeface="에스코어 드림 4 Regular"/>
                        </a:rPr>
                        <a:t>연구</a:t>
                      </a:r>
                      <a:r>
                        <a:rPr sz="1600" b="0" dirty="0">
                          <a:latin typeface="에스코어 드림 4 Regular"/>
                          <a:cs typeface="에스코어 드림 4 Regular"/>
                        </a:rPr>
                        <a:t>자</a:t>
                      </a:r>
                      <a:r>
                        <a:rPr sz="1600" b="0" spc="-95" dirty="0">
                          <a:latin typeface="에스코어 드림 4 Regular"/>
                          <a:cs typeface="에스코어 드림 4 Regular"/>
                        </a:rPr>
                        <a:t> </a:t>
                      </a:r>
                      <a:r>
                        <a:rPr sz="1600" b="0" spc="10" dirty="0">
                          <a:latin typeface="에스코어 드림 4 Regular"/>
                          <a:cs typeface="에스코어 드림 4 Regular"/>
                        </a:rPr>
                        <a:t>역할</a:t>
                      </a:r>
                      <a:endParaRPr sz="1600">
                        <a:latin typeface="에스코어 드림 4 Regular"/>
                        <a:cs typeface="에스코어 드림 4 Regular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문제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정의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이슈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스캔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키워드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확장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쟁점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목록화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문제정의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문장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(W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hat/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Why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Wh</a:t>
                      </a:r>
                      <a:r>
                        <a:rPr sz="1500" spc="-15" dirty="0">
                          <a:latin typeface="Gill Sans MT"/>
                          <a:cs typeface="Gill Sans MT"/>
                        </a:rPr>
                        <a:t>o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W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he</a:t>
                      </a:r>
                      <a:r>
                        <a:rPr sz="1500" spc="-10" dirty="0">
                          <a:latin typeface="Gill Sans MT"/>
                          <a:cs typeface="Gill Sans MT"/>
                        </a:rPr>
                        <a:t>í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e)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연구범위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옵션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범위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A/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B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/C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장단점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연구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질문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가설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후보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논리모형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원인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-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결과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7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연구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목적의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정책적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타당성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정책수요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6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시의성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기관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미션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부합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범위의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경계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설정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포함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제외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기준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명시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용어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법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행정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정의와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충돌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여부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이해관계자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누락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편향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여부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특정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집단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과소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반영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자료</a:t>
                      </a:r>
                      <a:r>
                        <a:rPr sz="16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조사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문헌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스크리닝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초록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요약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주제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분류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정책문서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계획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보도자료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요약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및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비교표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spc="-275" dirty="0">
                          <a:latin typeface="새굴림"/>
                          <a:cs typeface="새굴림"/>
                        </a:rPr>
                        <a:t>개념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spc="-275" dirty="0">
                          <a:latin typeface="새굴림"/>
                          <a:cs typeface="새굴림"/>
                        </a:rPr>
                        <a:t>이론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spc="-275" dirty="0">
                          <a:latin typeface="새굴림"/>
                          <a:cs typeface="새굴림"/>
                        </a:rPr>
                        <a:t>정책수단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spc="-275" dirty="0">
                          <a:latin typeface="새굴림"/>
                          <a:cs typeface="새굴림"/>
                        </a:rPr>
                        <a:t>규제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spc="-275" dirty="0">
                          <a:latin typeface="새굴림"/>
                          <a:cs typeface="새굴림"/>
                        </a:rPr>
                        <a:t>인센티브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spc="-275" dirty="0">
                          <a:latin typeface="새굴림"/>
                          <a:cs typeface="새굴림"/>
                        </a:rPr>
                        <a:t>거버넌스</a:t>
                      </a:r>
                      <a:r>
                        <a:rPr sz="1500" spc="-275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21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spc="-375" dirty="0">
                          <a:latin typeface="새굴림"/>
                          <a:cs typeface="새굴림"/>
                        </a:rPr>
                        <a:t>매핑</a:t>
                      </a:r>
                      <a:r>
                        <a:rPr sz="1500" spc="-37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375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참고문헌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형식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통일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서지정보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정리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핵심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근거는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원문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직접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확인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요약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오류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누락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방지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인용문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페이지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발간</a:t>
                      </a:r>
                      <a:r>
                        <a:rPr sz="1500" spc="-10" dirty="0">
                          <a:latin typeface="새굴림"/>
                          <a:cs typeface="새굴림"/>
                        </a:rPr>
                        <a:t>연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도</a:t>
                      </a:r>
                      <a:r>
                        <a:rPr sz="1500" spc="-1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기관명</a:t>
                      </a:r>
                      <a:r>
                        <a:rPr sz="1500" spc="-16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정확성</a:t>
                      </a:r>
                      <a:r>
                        <a:rPr sz="1500" spc="-14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검증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최신성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확인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개정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폐지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대체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문서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여부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spc="-5" dirty="0">
                          <a:latin typeface="Gill Sans MT"/>
                          <a:cs typeface="Gill Sans MT"/>
                        </a:rPr>
                        <a:t>“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근거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강도”</a:t>
                      </a:r>
                      <a:r>
                        <a:rPr sz="1500" spc="-12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평가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학술논문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vs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보도자료</a:t>
                      </a:r>
                      <a:r>
                        <a:rPr sz="1500" spc="-13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vs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보고서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데이터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수집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지표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후보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발굴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목표</a:t>
                      </a:r>
                      <a:r>
                        <a:rPr sz="1500" dirty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측정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지표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매핑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데이터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요구사항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변수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목록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단위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공간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spc="-5" dirty="0">
                          <a:latin typeface="새굴림"/>
                          <a:cs typeface="새굴림"/>
                        </a:rPr>
                        <a:t>설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문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문항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인터뷰</a:t>
                      </a:r>
                      <a:r>
                        <a:rPr sz="1500" spc="-14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질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문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중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복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제거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논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리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흐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름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정리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결측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이상치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탐지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규칙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290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지표의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정책적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의미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해석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가능성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레버와의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연결성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표본설계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대표성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응</a:t>
                      </a:r>
                      <a:r>
                        <a:rPr sz="1500" spc="-10" dirty="0">
                          <a:latin typeface="새굴림"/>
                          <a:cs typeface="새굴림"/>
                        </a:rPr>
                        <a:t>답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편향</a:t>
                      </a:r>
                      <a:r>
                        <a:rPr sz="1500" spc="-16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관리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설문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인터뷰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spc="-5" dirty="0">
                          <a:latin typeface="새굴림"/>
                          <a:cs typeface="새굴림"/>
                        </a:rPr>
                        <a:t>개인정보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민감정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</a:t>
                      </a:r>
                      <a:r>
                        <a:rPr sz="1500" spc="-15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처리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수집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보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가명</a:t>
                      </a:r>
                      <a:r>
                        <a:rPr sz="1500" spc="-15" dirty="0">
                          <a:latin typeface="새굴림"/>
                          <a:cs typeface="새굴림"/>
                        </a:rPr>
                        <a:t>처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리</a:t>
                      </a:r>
                      <a:r>
                        <a:rPr sz="1500" spc="-1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spc="-5" dirty="0">
                          <a:latin typeface="새굴림"/>
                          <a:cs typeface="새굴림"/>
                        </a:rPr>
                        <a:t>반출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데이터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출처의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공식성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권위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공식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통계인지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추정치인지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자료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분석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정성자료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코딩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분류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주제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모델링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요약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·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그래프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시계열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6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지역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비교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분포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가설별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관측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패턴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설명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민감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구문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차별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과도한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단정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탐지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보조</a:t>
                      </a:r>
                      <a:endParaRPr sz="1500">
                        <a:latin typeface="새굴림"/>
                        <a:cs typeface="새굴림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수치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재계산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재현성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산식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6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필터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표본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기준년도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정성코딩의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타당성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코드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코더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일치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예시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근거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결론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도약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여부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데이터가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말하지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않는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내용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차단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해석의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정책적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함의가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과장되지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않았는지</a:t>
                      </a:r>
                      <a:r>
                        <a:rPr sz="1500" spc="-14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검토</a:t>
                      </a:r>
                      <a:endParaRPr sz="1500">
                        <a:latin typeface="새굴림"/>
                        <a:cs typeface="새굴림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6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대안</a:t>
                      </a:r>
                      <a:r>
                        <a:rPr sz="16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600" dirty="0">
                          <a:latin typeface="새굴림"/>
                          <a:cs typeface="새굴림"/>
                        </a:rPr>
                        <a:t>도출</a:t>
                      </a:r>
                      <a:endParaRPr sz="1600">
                        <a:latin typeface="새굴림"/>
                        <a:cs typeface="새굴림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17907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정책수단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조합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규제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재정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세제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행정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거버넌스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7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옵션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생성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벤치마크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사례</a:t>
                      </a:r>
                      <a:r>
                        <a:rPr sz="1500" spc="-12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요약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해외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지자체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및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비교표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endParaRPr sz="1500">
                        <a:latin typeface="새굴림"/>
                        <a:cs typeface="새굴림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실행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로드맵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단기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중기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장기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과제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  <a:p>
                      <a:pPr marL="269875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0510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담당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주체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(R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&amp;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R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r>
                        <a:rPr sz="1500" spc="-5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초안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부서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기관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민간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역할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  <a:endParaRPr sz="1500">
                        <a:latin typeface="Gill Sans MT"/>
                        <a:cs typeface="Gill Sans MT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indent="-179070">
                        <a:lnSpc>
                          <a:spcPct val="100000"/>
                        </a:lnSpc>
                        <a:spcBef>
                          <a:spcPts val="295"/>
                        </a:spcBef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적합성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법적</a:t>
                      </a:r>
                      <a:r>
                        <a:rPr sz="1500" spc="-15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권한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예산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구조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행정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절차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현실성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</a:p>
                    <a:p>
                      <a:pPr marL="270510" indent="-17907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지역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맥락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적합성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이해관계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55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산업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구조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,</a:t>
                      </a:r>
                      <a:r>
                        <a:rPr sz="1500" spc="-40" dirty="0">
                          <a:latin typeface="Gill Sans MT"/>
                          <a:cs typeface="Gill Sans MT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인프라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여건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형평성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누가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비용을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내고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누가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혜택을</a:t>
                      </a:r>
                      <a:r>
                        <a:rPr sz="1500" spc="-145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받는가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</a:p>
                    <a:p>
                      <a:pPr marL="270510" indent="-17907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271145" algn="l"/>
                        </a:tabLst>
                      </a:pPr>
                      <a:r>
                        <a:rPr sz="1500" dirty="0">
                          <a:latin typeface="새굴림"/>
                          <a:cs typeface="새굴림"/>
                        </a:rPr>
                        <a:t>정책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언어의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책임성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(</a:t>
                      </a:r>
                      <a:r>
                        <a:rPr sz="1500" spc="-5" dirty="0">
                          <a:latin typeface="Gill Sans MT"/>
                          <a:cs typeface="Gill Sans MT"/>
                        </a:rPr>
                        <a:t>“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반드시</a:t>
                      </a:r>
                      <a:r>
                        <a:rPr sz="1500" spc="5" dirty="0">
                          <a:latin typeface="Gill Sans MT"/>
                          <a:cs typeface="Gill Sans MT"/>
                        </a:rPr>
                        <a:t>/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확실”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같은</a:t>
                      </a:r>
                      <a:r>
                        <a:rPr sz="1500" spc="-14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단정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표현</a:t>
                      </a:r>
                      <a:r>
                        <a:rPr sz="1500" spc="-130" dirty="0">
                          <a:latin typeface="새굴림"/>
                          <a:cs typeface="새굴림"/>
                        </a:rPr>
                        <a:t> </a:t>
                      </a:r>
                      <a:r>
                        <a:rPr sz="1500" dirty="0">
                          <a:latin typeface="새굴림"/>
                          <a:cs typeface="새굴림"/>
                        </a:rPr>
                        <a:t>조정</a:t>
                      </a:r>
                      <a:r>
                        <a:rPr sz="1500" dirty="0">
                          <a:latin typeface="Gill Sans MT"/>
                          <a:cs typeface="Gill Sans MT"/>
                        </a:rPr>
                        <a:t>)</a:t>
                      </a: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B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496FFDC-0F80-E1BB-1D79-C6D70C7347C5}"/>
              </a:ext>
            </a:extLst>
          </p:cNvPr>
          <p:cNvSpPr txBox="1"/>
          <p:nvPr/>
        </p:nvSpPr>
        <p:spPr>
          <a:xfrm>
            <a:off x="989606" y="406924"/>
            <a:ext cx="3818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AI</a:t>
            </a:r>
            <a:r>
              <a:rPr lang="ko-KR" altLang="en-US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 와 연구자 역할 구분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림 45">
            <a:extLst>
              <a:ext uri="{FF2B5EF4-FFF2-40B4-BE49-F238E27FC236}">
                <a16:creationId xmlns:a16="http://schemas.microsoft.com/office/drawing/2014/main" id="{150B5589-0A56-C024-AC9B-586567D99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7" y="1068512"/>
            <a:ext cx="11415014" cy="538256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4D66036-5FEF-CAA1-4AD7-C13D9F567CB7}"/>
              </a:ext>
            </a:extLst>
          </p:cNvPr>
          <p:cNvSpPr txBox="1"/>
          <p:nvPr/>
        </p:nvSpPr>
        <p:spPr>
          <a:xfrm>
            <a:off x="989606" y="406924"/>
            <a:ext cx="2908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AI </a:t>
            </a:r>
            <a:r>
              <a:rPr lang="ko-KR" altLang="en-US" sz="3200" b="1" dirty="0" err="1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리터러시</a:t>
            </a:r>
            <a:r>
              <a:rPr lang="ko-KR" altLang="en-US" sz="3200" b="1" dirty="0">
                <a:solidFill>
                  <a:schemeClr val="tx2">
                    <a:lumMod val="75000"/>
                  </a:schemeClr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 이해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1740642" y="6640596"/>
            <a:ext cx="220979" cy="21145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50" dirty="0">
                <a:solidFill>
                  <a:srgbClr val="FFFFFF"/>
                </a:solidFill>
                <a:latin typeface="Eras Demi ITC"/>
                <a:cs typeface="Eras Demi ITC"/>
              </a:rPr>
              <a:t>58</a:t>
            </a:r>
            <a:endParaRPr sz="1250">
              <a:latin typeface="Eras Demi ITC"/>
              <a:cs typeface="Eras Demi ITC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40C1740-DFA8-CF70-5C1D-88390DC88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-76200"/>
            <a:ext cx="13134679" cy="73309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F4D815-AACE-8262-B2D4-F823F4D35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4530988" cy="430887"/>
          </a:xfrm>
        </p:spPr>
        <p:txBody>
          <a:bodyPr/>
          <a:lstStyle/>
          <a:p>
            <a:r>
              <a:rPr lang="ko-KR" altLang="en-US"/>
              <a:t>실습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5E3BC-C397-B384-412A-79A4D46BC752}"/>
              </a:ext>
            </a:extLst>
          </p:cNvPr>
          <p:cNvSpPr txBox="1"/>
          <p:nvPr/>
        </p:nvSpPr>
        <p:spPr>
          <a:xfrm>
            <a:off x="914400" y="1600200"/>
            <a:ext cx="8610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dirty="0"/>
              <a:t>사실 관계 조사 및 검증</a:t>
            </a:r>
            <a:r>
              <a:rPr lang="en-US" altLang="ko-KR" sz="3200" dirty="0"/>
              <a:t>(Perplexity)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보고서 맥락 처리</a:t>
            </a:r>
            <a:r>
              <a:rPr lang="en-US" altLang="ko-KR" sz="3200" dirty="0"/>
              <a:t>(Claude Project)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논문 및 저널 레퍼런스</a:t>
            </a:r>
            <a:r>
              <a:rPr lang="en-US" altLang="ko-KR" sz="3200" dirty="0"/>
              <a:t>(Citation, Reference)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플랫폼 별 설정 방법</a:t>
            </a:r>
            <a:r>
              <a:rPr lang="en-US" altLang="ko-KR" sz="3200" dirty="0"/>
              <a:t>(ChatGPT, Claude)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데이터 분석 툴</a:t>
            </a:r>
            <a:r>
              <a:rPr lang="en-US" altLang="ko-KR" sz="3200" dirty="0"/>
              <a:t> (Cursor, </a:t>
            </a:r>
            <a:r>
              <a:rPr lang="en-US" altLang="ko-KR" sz="3200" dirty="0" err="1"/>
              <a:t>VSCode</a:t>
            </a:r>
            <a:r>
              <a:rPr lang="en-US" altLang="ko-KR" sz="3200" dirty="0"/>
              <a:t>-Claude code)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시각화</a:t>
            </a:r>
            <a:r>
              <a:rPr lang="en-US" altLang="ko-KR" sz="3200" dirty="0"/>
              <a:t>(</a:t>
            </a:r>
            <a:r>
              <a:rPr lang="en-US" altLang="ko-KR" sz="3200" dirty="0" err="1"/>
              <a:t>drawio</a:t>
            </a:r>
            <a:r>
              <a:rPr lang="en-US" altLang="ko-KR" sz="3200" dirty="0"/>
              <a:t>,</a:t>
            </a:r>
            <a:r>
              <a:rPr lang="ko-KR" altLang="en-US" sz="3200" dirty="0"/>
              <a:t> </a:t>
            </a:r>
            <a:r>
              <a:rPr lang="en-US" altLang="ko-KR" sz="3200" dirty="0" err="1"/>
              <a:t>echart,ChatGPT</a:t>
            </a:r>
            <a:r>
              <a:rPr lang="en-US" altLang="ko-KR" sz="3200" dirty="0"/>
              <a:t>, Gemini, </a:t>
            </a:r>
            <a:r>
              <a:rPr lang="de-DE" altLang="ko-KR" sz="3200" dirty="0"/>
              <a:t>Wind</a:t>
            </a:r>
            <a:r>
              <a:rPr lang="en-US" altLang="ko-KR" sz="3200" dirty="0"/>
              <a:t>story)</a:t>
            </a:r>
          </a:p>
          <a:p>
            <a:pPr marL="342900" indent="-342900">
              <a:buAutoNum type="arabicPeriod"/>
            </a:pPr>
            <a:r>
              <a:rPr lang="ko-KR" altLang="en-US" sz="3200" dirty="0"/>
              <a:t>멀티미디어 자료 생산</a:t>
            </a:r>
            <a:r>
              <a:rPr lang="en-US" altLang="ko-KR" sz="3200" dirty="0"/>
              <a:t>(</a:t>
            </a:r>
            <a:r>
              <a:rPr lang="en-US" altLang="ko-KR" sz="3200" dirty="0" err="1"/>
              <a:t>notebookLM</a:t>
            </a:r>
            <a:r>
              <a:rPr lang="en-US" altLang="ko-KR" sz="3200" dirty="0"/>
              <a:t>, Gemini)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53662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t="15556" b="16405"/>
          <a:stretch>
            <a:fillRect/>
          </a:stretch>
        </p:blipFill>
        <p:spPr>
          <a:xfrm>
            <a:off x="0" y="666172"/>
            <a:ext cx="12192000" cy="55256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512E2C-F388-3E3E-465D-D0E795FB8926}"/>
              </a:ext>
            </a:extLst>
          </p:cNvPr>
          <p:cNvSpPr txBox="1"/>
          <p:nvPr/>
        </p:nvSpPr>
        <p:spPr>
          <a:xfrm>
            <a:off x="455132" y="303268"/>
            <a:ext cx="2779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     PPT</a:t>
            </a:r>
            <a:r>
              <a:rPr lang="ko-KR" altLang="en-US" sz="2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이미지 작성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17750-5D57-3CCE-CA92-F28578430CAA}"/>
              </a:ext>
            </a:extLst>
          </p:cNvPr>
          <p:cNvSpPr txBox="1"/>
          <p:nvPr/>
        </p:nvSpPr>
        <p:spPr>
          <a:xfrm>
            <a:off x="808945" y="1007064"/>
            <a:ext cx="4548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사용 툴 </a:t>
            </a:r>
            <a:r>
              <a:rPr lang="en-US" altLang="ko-KR" sz="16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: ChatGPT (</a:t>
            </a:r>
            <a:r>
              <a:rPr lang="ko-KR" altLang="en-US" sz="16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혹은 </a:t>
            </a:r>
            <a:r>
              <a:rPr lang="en-US" altLang="ko-KR" sz="16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Gemini nano banana)</a:t>
            </a:r>
          </a:p>
          <a:p>
            <a:r>
              <a:rPr lang="en-US" altLang="ko-KR" sz="1600" dirty="0" err="1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Windstory.app</a:t>
            </a:r>
            <a:endParaRPr lang="ko-KR" altLang="en-US" sz="16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23937-AE42-F2B7-0E54-4CD6734B84FE}"/>
              </a:ext>
            </a:extLst>
          </p:cNvPr>
          <p:cNvSpPr txBox="1"/>
          <p:nvPr/>
        </p:nvSpPr>
        <p:spPr>
          <a:xfrm>
            <a:off x="667478" y="1571006"/>
            <a:ext cx="9952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1</a:t>
            </a:r>
            <a:r>
              <a:rPr lang="ko-KR" altLang="en-US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차 교정본을 업로드 한 후 각 페이지를 이미지로 작성 </a:t>
            </a:r>
            <a:b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</a:br>
            <a: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(ChatGPT</a:t>
            </a:r>
            <a:r>
              <a:rPr lang="ko-KR" altLang="en-US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는 한번에 </a:t>
            </a:r>
            <a: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10</a:t>
            </a:r>
            <a:r>
              <a:rPr lang="ko-KR" altLang="en-US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장씩 가능</a:t>
            </a:r>
            <a: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4B0C10-FE0C-2679-F1FB-67ACC0D66915}"/>
              </a:ext>
            </a:extLst>
          </p:cNvPr>
          <p:cNvSpPr txBox="1"/>
          <p:nvPr/>
        </p:nvSpPr>
        <p:spPr>
          <a:xfrm>
            <a:off x="540024" y="2313741"/>
            <a:ext cx="53896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사용 프롬프트 </a:t>
            </a:r>
            <a:r>
              <a:rPr lang="en-US" altLang="ko-KR" sz="1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: </a:t>
            </a:r>
          </a:p>
          <a:p>
            <a:endParaRPr lang="en-US" altLang="ko-KR" sz="1400" dirty="0">
              <a:latin typeface="+mn-ea"/>
              <a:cs typeface="Pretendard Black" panose="02000A03000000020004" pitchFamily="2" charset="-127"/>
            </a:endParaRP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슬라이드 제작을 위한 초안을 업로드 했어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아래의 슬라이드 이미지 제작 원칙에 따라 초안의 내용을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보기좋게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 디자인해서 각 페이지를 이미지로 만들어줘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한번에 모든 페이지를 만들기 어려우면 차례대로 만들어줘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 </a:t>
            </a:r>
          </a:p>
          <a:p>
            <a:endParaRPr lang="en-US" altLang="ko-KR" sz="1400" dirty="0">
              <a:latin typeface="+mn-ea"/>
              <a:cs typeface="Pretendard Black" panose="02000A03000000020004" pitchFamily="2" charset="-127"/>
            </a:endParaRPr>
          </a:p>
          <a:p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##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슬라이드 제작 원칙</a:t>
            </a:r>
          </a:p>
          <a:p>
            <a:endParaRPr lang="ko-KR" altLang="en-US" sz="1400" dirty="0">
              <a:latin typeface="+mn-ea"/>
              <a:cs typeface="Pretendard Black" panose="02000A03000000020004" pitchFamily="2" charset="-127"/>
            </a:endParaRP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제공하는 내용을 읽고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그 내용에 가장 적합한 발표 슬라이드용 시각 자료 이미지로 변환한다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단순히 텍스트를 나열하지 말고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먼저 핵심 메시지와 정보 구조를 분석한 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다이어그램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흐름도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전략체계도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비교표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인포그래픽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그래프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타임라인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로드맵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정책구조도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공간개념도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사례형 예시 이미지 중 가장 적절한 형식을 스스로 판단하여 적용한다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필요하면 두 가지 이상의 형식을 조합한 하이브리드 슬라이드로 구성한다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배경 색깔은 흰색으로 하고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배경이미지는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 넣지 않는다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내용외에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 별도의 헤더와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푸터를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 삽입하지 않는다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3924-154F-0144-FCE0-9433EAFC5CD8}"/>
              </a:ext>
            </a:extLst>
          </p:cNvPr>
          <p:cNvSpPr txBox="1"/>
          <p:nvPr/>
        </p:nvSpPr>
        <p:spPr>
          <a:xfrm>
            <a:off x="5929700" y="1224431"/>
            <a:ext cx="609523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이미지 조건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:</a:t>
            </a:r>
          </a:p>
          <a:p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16:9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비율</a:t>
            </a:r>
          </a:p>
          <a:p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2K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해상도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파워포인트 발표 슬라이드에 바로 사용할 수 있는 완성형 이미지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정부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공공기관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연구보고서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정책브리핑에 적합한 전문적이고 세련된 디자인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정보 위계가 분명하고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가독성이 높고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시각적으로 설득력 있는 구성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텍스트는 자연스러운 한국어로 짧고 간결하게 정리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긴 문단은 제목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핵심 키워드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캡션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레이블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, 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짧은 설명으로 재구성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결과물은 전문 디자인팀이 제작한 정책 발표 슬라이드처럼 보여야 한다</a:t>
            </a:r>
          </a:p>
          <a:p>
            <a:endParaRPr lang="ko-KR" altLang="en-US" sz="1400" dirty="0">
              <a:latin typeface="+mn-ea"/>
              <a:cs typeface="Pretendard Black" panose="02000A03000000020004" pitchFamily="2" charset="-127"/>
            </a:endParaRP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시각화 원칙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: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비교 내용은 비교표나 매트릭스로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절차와 단계는 흐름도나 로드맵으로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수치와 비율은 그래프나 차트로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전략과 정책체계는 구조도나 체계도로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공간과 시설 내용은 개념도나 설명형 배치도로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사례와 현장 설명은 예시 이미지나 사진형 장면 구성으로 표현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가장 중요한 메시지를 시각적으로 중심에 배치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복잡한 내용도 한 장의 슬라이드에서 직관적으로 이해되도록 구성</a:t>
            </a: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본문 텍스트의 내용에서 벗어나는 내용은 억지로 작성하지 말 것</a:t>
            </a:r>
          </a:p>
          <a:p>
            <a:endParaRPr lang="ko-KR" altLang="en-US" sz="1400" dirty="0">
              <a:latin typeface="+mn-ea"/>
              <a:cs typeface="Pretendard Black" panose="02000A03000000020004" pitchFamily="2" charset="-127"/>
            </a:endParaRPr>
          </a:p>
          <a:p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최종 결과물은 깔끔하고 현대적이며 고급스러운 </a:t>
            </a:r>
            <a:r>
              <a:rPr lang="ko-KR" altLang="en-US" sz="1400" dirty="0" err="1">
                <a:latin typeface="+mn-ea"/>
                <a:cs typeface="Pretendard Black" panose="02000A03000000020004" pitchFamily="2" charset="-127"/>
              </a:rPr>
              <a:t>인포그래픽</a:t>
            </a:r>
            <a:r>
              <a:rPr lang="ko-KR" altLang="en-US" sz="1400" dirty="0">
                <a:latin typeface="+mn-ea"/>
                <a:cs typeface="Pretendard Black" panose="02000A03000000020004" pitchFamily="2" charset="-127"/>
              </a:rPr>
              <a:t> 스타일의 발표 슬라이드 이미지여야 한다</a:t>
            </a:r>
            <a:r>
              <a:rPr lang="en-US" altLang="ko-KR" sz="1400" dirty="0">
                <a:latin typeface="+mn-ea"/>
                <a:cs typeface="Pretendard Black" panose="02000A03000000020004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360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4914</TotalTime>
  <Words>1603</Words>
  <Application>Microsoft Office PowerPoint</Application>
  <PresentationFormat>와이드스크린</PresentationFormat>
  <Paragraphs>245</Paragraphs>
  <Slides>25</Slides>
  <Notes>12</Notes>
  <HiddenSlides>1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42" baseType="lpstr">
      <vt:lpstr>Gmarket Sans TTF Bold</vt:lpstr>
      <vt:lpstr>Gmarket Sans TTF Bold</vt:lpstr>
      <vt:lpstr>KoPub돋움체 Bold</vt:lpstr>
      <vt:lpstr>KoPub돋움체 Bold</vt:lpstr>
      <vt:lpstr>Pretendard Black</vt:lpstr>
      <vt:lpstr>나눔스퀘어OTF_ac ExtraBold</vt:lpstr>
      <vt:lpstr>맑은 고딕</vt:lpstr>
      <vt:lpstr>새굴림</vt:lpstr>
      <vt:lpstr>에스코어 드림 4 Regular</vt:lpstr>
      <vt:lpstr>에스코어 드림 5 Medium</vt:lpstr>
      <vt:lpstr>페이퍼로지 7 Bold</vt:lpstr>
      <vt:lpstr>Arial</vt:lpstr>
      <vt:lpstr>Calibri</vt:lpstr>
      <vt:lpstr>Eras Demi ITC</vt:lpstr>
      <vt:lpstr>Gill Sans MT</vt:lpstr>
      <vt:lpstr>Times New Roman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실습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mac</dc:creator>
  <cp:lastModifiedBy>윤성욱</cp:lastModifiedBy>
  <cp:revision>10</cp:revision>
  <dcterms:created xsi:type="dcterms:W3CDTF">2026-03-16T02:09:32Z</dcterms:created>
  <dcterms:modified xsi:type="dcterms:W3CDTF">2026-07-05T07:17:47Z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2026-03-12T00:00:00Z</vt:filetime>
  </property>
  <property fmtid="{D5CDD505-2E9C-101B-9397-08002B2CF9AE}" pid="3" name="Creator">
    <vt:lpwstr>Microsoft® PowerPoint® Microsoft 365용</vt:lpwstr>
  </property>
  <property fmtid="{D5CDD505-2E9C-101B-9397-08002B2CF9AE}" pid="4" name="LastSaved">
    <vt:filetime>2026-03-16T00:00:00Z</vt:filetime>
  </property>
</Properties>
</file>